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1" r:id="rId2"/>
    <p:sldId id="283" r:id="rId3"/>
    <p:sldId id="282" r:id="rId4"/>
    <p:sldId id="278" r:id="rId5"/>
    <p:sldId id="279" r:id="rId6"/>
    <p:sldId id="284" r:id="rId7"/>
    <p:sldId id="288" r:id="rId8"/>
    <p:sldId id="286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elBriones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EB4E3"/>
    <a:srgbClr val="D9D9D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83" autoAdjust="0"/>
  </p:normalViewPr>
  <p:slideViewPr>
    <p:cSldViewPr>
      <p:cViewPr varScale="1">
        <p:scale>
          <a:sx n="78" d="100"/>
          <a:sy n="78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6-24T14:44:09.296" idx="1">
    <p:pos x="2217" y="3535"/>
    <p:text>- contains data to avoid duplication of who is doing what, and where
- what are the branch going to be: 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6-24T14:45:40.603" idx="2">
    <p:pos x="3788" y="751"/>
    <p:text>ENABLING ENVT - 4 PILLARS?</p:text>
  </p:cm>
  <p:cm authorId="0" dt="2010-06-24T14:46:22.333" idx="3">
    <p:pos x="3351" y="2452"/>
    <p:text/>
  </p:cm>
  <p:cm authorId="0" dt="2010-06-24T14:58:07.692" idx="4">
    <p:pos x="3238" y="2452"/>
    <p:text>including government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1BE17-7A0E-4A90-9270-019C03D38E83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2B4D4-CB5D-4467-B3D0-6C702171B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B4D4-CB5D-4467-B3D0-6C702171BB9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B4D4-CB5D-4467-B3D0-6C702171BB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B4D4-CB5D-4467-B3D0-6C702171BB9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B4D4-CB5D-4467-B3D0-6C702171BB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B4D4-CB5D-4467-B3D0-6C702171BB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B4D4-CB5D-4467-B3D0-6C702171BB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B4D4-CB5D-4467-B3D0-6C702171BB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B4D4-CB5D-4467-B3D0-6C702171BB9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B4D4-CB5D-4467-B3D0-6C702171BB9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latin typeface="MisterEarl BT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848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6A6A5-A123-4D57-85A6-2F1D069EDF8B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88D7-8853-4600-B2BE-994F10129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62000"/>
          </a:xfrm>
        </p:spPr>
        <p:txBody>
          <a:bodyPr/>
          <a:lstStyle>
            <a:lvl1pPr>
              <a:defRPr>
                <a:latin typeface="MisterEarl BT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6A6A5-A123-4D57-85A6-2F1D069EDF8B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88D7-8853-4600-B2BE-994F10129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>
            <a:lvl1pPr>
              <a:defRPr>
                <a:latin typeface="MisterEarl BT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6A6A5-A123-4D57-85A6-2F1D069EDF8B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88D7-8853-4600-B2BE-994F10129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sterEarl BT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6A6A5-A123-4D57-85A6-2F1D069EDF8B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88D7-8853-4600-B2BE-994F10129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latin typeface="MisterEarl BT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6A6A5-A123-4D57-85A6-2F1D069EDF8B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88D7-8853-4600-B2BE-994F10129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sterEarl BT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6A6A5-A123-4D57-85A6-2F1D069EDF8B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88D7-8853-4600-B2BE-994F10129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sterEarl BT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48736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b"/>
          <a:lstStyle>
            <a:lvl1pPr marL="0" indent="0" algn="ctr">
              <a:buNone/>
              <a:defRPr sz="2800" b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erEarl BT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7000"/>
            <a:ext cx="4040188" cy="3459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48736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b"/>
          <a:lstStyle>
            <a:lvl1pPr marL="0" indent="0" algn="ctr">
              <a:buNone/>
              <a:defRPr sz="2800" b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erEarl BT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459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6A6A5-A123-4D57-85A6-2F1D069EDF8B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88D7-8853-4600-B2BE-994F10129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sterEarl BT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6A6A5-A123-4D57-85A6-2F1D069EDF8B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88D7-8853-4600-B2BE-994F10129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6A6A5-A123-4D57-85A6-2F1D069EDF8B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88D7-8853-4600-B2BE-994F10129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685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08313" cy="42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6A6A5-A123-4D57-85A6-2F1D069EDF8B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88D7-8853-4600-B2BE-994F10129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6A6A5-A123-4D57-85A6-2F1D069EDF8B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88D7-8853-4600-B2BE-994F10129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2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0" y="0"/>
            <a:ext cx="6858000" cy="1825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657225"/>
            <a:ext cx="6858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0" y="228600"/>
            <a:ext cx="68580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0" y="228600"/>
            <a:ext cx="47498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  <a:cs typeface="+mn-cs"/>
              </a:rPr>
              <a:t>Affiliated Network for Social Accountability </a:t>
            </a:r>
          </a:p>
          <a:p>
            <a:pPr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  <a:cs typeface="+mn-cs"/>
              </a:rPr>
              <a:t>in East Asia and the Pacific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0" y="0"/>
            <a:ext cx="1295400" cy="914400"/>
            <a:chOff x="0" y="0"/>
            <a:chExt cx="1295400" cy="914400"/>
          </a:xfrm>
        </p:grpSpPr>
        <p:pic>
          <p:nvPicPr>
            <p:cNvPr id="14" name="Picture 2" descr="E:\ANSA_usb_bkup_Jan18\OPEN DOORS 2009\Open Doors Presentations\Open Doors Presentation Materials_ppt\Open Doors Day 3\output_am_3rdday\CIMG5694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1295400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39688" y="111125"/>
              <a:ext cx="1216025" cy="0"/>
            </a:xfrm>
            <a:prstGeom prst="line">
              <a:avLst/>
            </a:prstGeom>
            <a:ln w="9525">
              <a:solidFill>
                <a:srgbClr val="D9D9D9">
                  <a:alpha val="8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9688" y="257175"/>
              <a:ext cx="1216025" cy="1588"/>
            </a:xfrm>
            <a:prstGeom prst="line">
              <a:avLst/>
            </a:prstGeom>
            <a:ln w="9525">
              <a:solidFill>
                <a:srgbClr val="D9D9D9">
                  <a:alpha val="8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9688" y="406400"/>
              <a:ext cx="1216025" cy="0"/>
            </a:xfrm>
            <a:prstGeom prst="line">
              <a:avLst/>
            </a:prstGeom>
            <a:ln w="9525">
              <a:solidFill>
                <a:srgbClr val="D9D9D9">
                  <a:alpha val="8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9688" y="554038"/>
              <a:ext cx="1216025" cy="0"/>
            </a:xfrm>
            <a:prstGeom prst="line">
              <a:avLst/>
            </a:prstGeom>
            <a:ln w="9525">
              <a:solidFill>
                <a:srgbClr val="D9D9D9">
                  <a:alpha val="8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9688" y="701675"/>
              <a:ext cx="1216025" cy="1588"/>
            </a:xfrm>
            <a:prstGeom prst="line">
              <a:avLst/>
            </a:prstGeom>
            <a:ln w="9525">
              <a:solidFill>
                <a:srgbClr val="D9D9D9">
                  <a:alpha val="8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9688" y="849313"/>
              <a:ext cx="1216025" cy="0"/>
            </a:xfrm>
            <a:prstGeom prst="line">
              <a:avLst/>
            </a:prstGeom>
            <a:ln w="9525">
              <a:solidFill>
                <a:srgbClr val="D9D9D9">
                  <a:alpha val="8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-268287" y="461963"/>
              <a:ext cx="850900" cy="0"/>
            </a:xfrm>
            <a:prstGeom prst="line">
              <a:avLst/>
            </a:prstGeom>
            <a:ln w="9525">
              <a:solidFill>
                <a:srgbClr val="D9D9D9">
                  <a:alpha val="8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-72231" y="461169"/>
              <a:ext cx="850900" cy="1588"/>
            </a:xfrm>
            <a:prstGeom prst="line">
              <a:avLst/>
            </a:prstGeom>
            <a:ln w="9525">
              <a:solidFill>
                <a:srgbClr val="D9D9D9">
                  <a:alpha val="8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84932" y="461169"/>
              <a:ext cx="850900" cy="1587"/>
            </a:xfrm>
            <a:prstGeom prst="line">
              <a:avLst/>
            </a:prstGeom>
            <a:ln w="9525">
              <a:solidFill>
                <a:srgbClr val="D9D9D9">
                  <a:alpha val="8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280988" y="461963"/>
              <a:ext cx="850900" cy="0"/>
            </a:xfrm>
            <a:prstGeom prst="line">
              <a:avLst/>
            </a:prstGeom>
            <a:ln w="9525">
              <a:solidFill>
                <a:srgbClr val="D9D9D9">
                  <a:alpha val="8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477838" y="461963"/>
              <a:ext cx="850900" cy="0"/>
            </a:xfrm>
            <a:prstGeom prst="line">
              <a:avLst/>
            </a:prstGeom>
            <a:ln w="9525">
              <a:solidFill>
                <a:srgbClr val="D9D9D9">
                  <a:alpha val="8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673100" y="461963"/>
              <a:ext cx="850900" cy="0"/>
            </a:xfrm>
            <a:prstGeom prst="line">
              <a:avLst/>
            </a:prstGeom>
            <a:ln w="9525">
              <a:solidFill>
                <a:srgbClr val="D9D9D9">
                  <a:alpha val="8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2260600" y="609600"/>
            <a:ext cx="487838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spc="3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. . . connecting citizens to improve governance</a:t>
            </a:r>
          </a:p>
        </p:txBody>
      </p:sp>
      <p:pic>
        <p:nvPicPr>
          <p:cNvPr id="28" name="Content Placeholder 5" descr="ANSA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495425" y="0"/>
            <a:ext cx="790575" cy="8382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685800" y="6553200"/>
            <a:ext cx="84582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pc="600" dirty="0">
                <a:latin typeface="Bodoni MT Condensed" pitchFamily="18" charset="0"/>
              </a:rPr>
              <a:t>Cambodia  </a:t>
            </a:r>
            <a:r>
              <a:rPr lang="en-US" sz="1400" spc="600" dirty="0">
                <a:solidFill>
                  <a:schemeClr val="accent5">
                    <a:lumMod val="40000"/>
                    <a:lumOff val="60000"/>
                  </a:schemeClr>
                </a:solidFill>
                <a:latin typeface="Bodoni MT Condensed" pitchFamily="18" charset="0"/>
                <a:sym typeface="Webdings"/>
              </a:rPr>
              <a:t></a:t>
            </a:r>
            <a:r>
              <a:rPr lang="en-US" sz="1400" spc="600" dirty="0">
                <a:latin typeface="Bodoni MT Condensed" pitchFamily="18" charset="0"/>
                <a:sym typeface="Webdings"/>
              </a:rPr>
              <a:t>  Indonesia</a:t>
            </a:r>
            <a:r>
              <a:rPr lang="en-US" sz="1400" spc="600" dirty="0">
                <a:latin typeface="Bodoni MT Condensed" pitchFamily="18" charset="0"/>
              </a:rPr>
              <a:t>  </a:t>
            </a:r>
            <a:r>
              <a:rPr lang="en-US" sz="1400" spc="600" dirty="0">
                <a:solidFill>
                  <a:schemeClr val="accent5">
                    <a:lumMod val="40000"/>
                    <a:lumOff val="60000"/>
                  </a:schemeClr>
                </a:solidFill>
                <a:latin typeface="Bodoni MT Condensed" pitchFamily="18" charset="0"/>
                <a:sym typeface="Webdings"/>
              </a:rPr>
              <a:t></a:t>
            </a:r>
            <a:r>
              <a:rPr lang="en-US" sz="1400" spc="600" dirty="0">
                <a:latin typeface="Bodoni MT Condensed" pitchFamily="18" charset="0"/>
                <a:sym typeface="Webdings"/>
              </a:rPr>
              <a:t>  Philippines</a:t>
            </a:r>
            <a:r>
              <a:rPr lang="en-US" sz="1400" spc="600" dirty="0">
                <a:latin typeface="Bodoni MT Condensed" pitchFamily="18" charset="0"/>
              </a:rPr>
              <a:t>  </a:t>
            </a:r>
            <a:r>
              <a:rPr lang="en-US" sz="1400" spc="600" dirty="0">
                <a:solidFill>
                  <a:schemeClr val="accent5">
                    <a:lumMod val="40000"/>
                    <a:lumOff val="60000"/>
                  </a:schemeClr>
                </a:solidFill>
                <a:latin typeface="Bodoni MT Condensed" pitchFamily="18" charset="0"/>
                <a:sym typeface="Webdings"/>
              </a:rPr>
              <a:t></a:t>
            </a:r>
            <a:r>
              <a:rPr lang="en-US" sz="1400" spc="600" dirty="0">
                <a:latin typeface="Bodoni MT Condensed" pitchFamily="18" charset="0"/>
                <a:sym typeface="Webdings"/>
              </a:rPr>
              <a:t>  Mongolia</a:t>
            </a:r>
            <a:endParaRPr lang="en-US" sz="1400" spc="600" dirty="0">
              <a:latin typeface="Bodoni MT Condensed" pitchFamily="18" charset="0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574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0" y="6553200"/>
            <a:ext cx="5334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spc="600" dirty="0">
              <a:latin typeface="Bodoni MT Condense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0336A6A5-A123-4D57-85A6-2F1D069EDF8B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B5588D7-8853-4600-B2BE-994F10129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accent3">
              <a:lumMod val="50000"/>
            </a:schemeClr>
          </a:solidFill>
          <a:latin typeface="MisterEarl BT" pitchFamily="66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Mainstreaming SAc in public sector</a:t>
            </a:r>
          </a:p>
          <a:p>
            <a:pPr marL="914400" lvl="1" indent="-514350"/>
            <a:r>
              <a:rPr lang="en-US" dirty="0" smtClean="0"/>
              <a:t>Environment</a:t>
            </a:r>
          </a:p>
          <a:p>
            <a:pPr marL="914400" lvl="1" indent="-514350"/>
            <a:r>
              <a:rPr lang="en-US" dirty="0" smtClean="0"/>
              <a:t>Extractive industries</a:t>
            </a:r>
          </a:p>
          <a:p>
            <a:pPr marL="914400" lvl="1" indent="-514350"/>
            <a:r>
              <a:rPr lang="en-US" dirty="0" smtClean="0"/>
              <a:t>Health</a:t>
            </a:r>
          </a:p>
          <a:p>
            <a:pPr marL="914400" lvl="1" indent="-514350"/>
            <a:r>
              <a:rPr lang="en-US" dirty="0" smtClean="0"/>
              <a:t>Education</a:t>
            </a:r>
          </a:p>
          <a:p>
            <a:pPr marL="914400" lvl="1" indent="-514350"/>
            <a:r>
              <a:rPr lang="en-US" dirty="0" smtClean="0"/>
              <a:t>Infrastructure</a:t>
            </a:r>
          </a:p>
          <a:p>
            <a:pPr marL="914400" lvl="1" indent="-514350"/>
            <a:r>
              <a:rPr lang="en-US" dirty="0" smtClean="0"/>
              <a:t>Social welfare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>
            <a:off x="6096000" y="4114800"/>
            <a:ext cx="1905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MCG member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4800" y="1447800"/>
            <a:ext cx="84582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85800" y="1600200"/>
            <a:ext cx="7620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GOVERNMENT</a:t>
            </a:r>
          </a:p>
          <a:p>
            <a:pPr algn="ctr"/>
            <a:r>
              <a:rPr lang="en-US" dirty="0" smtClean="0"/>
              <a:t>(Specific Government Agencies on </a:t>
            </a:r>
            <a:r>
              <a:rPr lang="en-US" dirty="0" err="1" smtClean="0"/>
              <a:t>Envt</a:t>
            </a:r>
            <a:r>
              <a:rPr lang="en-US" dirty="0" smtClean="0"/>
              <a:t>., EI, etc.)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5867400"/>
            <a:ext cx="1981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MCG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143000" y="4114800"/>
            <a:ext cx="1905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Citizen Groups/</a:t>
            </a:r>
          </a:p>
          <a:p>
            <a:pPr algn="ctr"/>
            <a:r>
              <a:rPr lang="en-US" dirty="0" smtClean="0"/>
              <a:t>MCG members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33800" y="4343400"/>
            <a:ext cx="152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Citizen Groups</a:t>
            </a:r>
            <a:endParaRPr lang="en-US" dirty="0"/>
          </a:p>
        </p:txBody>
      </p:sp>
      <p:sp>
        <p:nvSpPr>
          <p:cNvPr id="9" name="Snip Same Side Corner Rectangle 8"/>
          <p:cNvSpPr/>
          <p:nvPr/>
        </p:nvSpPr>
        <p:spPr>
          <a:xfrm>
            <a:off x="762000" y="2667000"/>
            <a:ext cx="1676400" cy="6858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10" name="Snip Same Side Corner Rectangle 9"/>
          <p:cNvSpPr/>
          <p:nvPr/>
        </p:nvSpPr>
        <p:spPr>
          <a:xfrm>
            <a:off x="2667000" y="2667000"/>
            <a:ext cx="1676400" cy="6858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Budgeting</a:t>
            </a:r>
            <a:endParaRPr lang="en-US" dirty="0"/>
          </a:p>
        </p:txBody>
      </p:sp>
      <p:sp>
        <p:nvSpPr>
          <p:cNvPr id="11" name="Snip Same Side Corner Rectangle 10"/>
          <p:cNvSpPr/>
          <p:nvPr/>
        </p:nvSpPr>
        <p:spPr>
          <a:xfrm>
            <a:off x="4572000" y="2667000"/>
            <a:ext cx="1676400" cy="6858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Exp. Mgt.</a:t>
            </a:r>
            <a:endParaRPr lang="en-US" dirty="0"/>
          </a:p>
        </p:txBody>
      </p:sp>
      <p:sp>
        <p:nvSpPr>
          <p:cNvPr id="12" name="Snip Same Side Corner Rectangle 11"/>
          <p:cNvSpPr/>
          <p:nvPr/>
        </p:nvSpPr>
        <p:spPr>
          <a:xfrm>
            <a:off x="6553200" y="2667000"/>
            <a:ext cx="1676400" cy="6858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Performance Assessment</a:t>
            </a:r>
            <a:endParaRPr lang="en-US" dirty="0"/>
          </a:p>
        </p:txBody>
      </p:sp>
      <p:cxnSp>
        <p:nvCxnSpPr>
          <p:cNvPr id="15" name="Elbow Connector 14"/>
          <p:cNvCxnSpPr>
            <a:stCxn id="5" idx="0"/>
            <a:endCxn id="6" idx="4"/>
          </p:cNvCxnSpPr>
          <p:nvPr/>
        </p:nvCxnSpPr>
        <p:spPr>
          <a:xfrm rot="16200000" flipV="1">
            <a:off x="3105150" y="4476750"/>
            <a:ext cx="381000" cy="2400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0"/>
          </p:cNvCxnSpPr>
          <p:nvPr/>
        </p:nvCxnSpPr>
        <p:spPr>
          <a:xfrm rot="5400000" flipH="1" flipV="1">
            <a:off x="5581650" y="4400550"/>
            <a:ext cx="381000" cy="255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5" idx="0"/>
            <a:endCxn id="7" idx="4"/>
          </p:cNvCxnSpPr>
          <p:nvPr/>
        </p:nvCxnSpPr>
        <p:spPr>
          <a:xfrm rot="5400000" flipH="1" flipV="1">
            <a:off x="4191000" y="5562600"/>
            <a:ext cx="609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Arrow 20"/>
          <p:cNvSpPr/>
          <p:nvPr/>
        </p:nvSpPr>
        <p:spPr>
          <a:xfrm rot="16200000">
            <a:off x="4152900" y="3467101"/>
            <a:ext cx="609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6200000">
            <a:off x="1790700" y="3467102"/>
            <a:ext cx="609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6200000">
            <a:off x="6743700" y="3467102"/>
            <a:ext cx="609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05000" y="304800"/>
            <a:ext cx="51816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PUBLIC SECTOR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Environment, EI, Health, Education, Infrastructure, Social Welfare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29" name="Elbow Connector 28"/>
          <p:cNvCxnSpPr>
            <a:stCxn id="5" idx="1"/>
            <a:endCxn id="13" idx="1"/>
          </p:cNvCxnSpPr>
          <p:nvPr/>
        </p:nvCxnSpPr>
        <p:spPr>
          <a:xfrm rot="10800000">
            <a:off x="304800" y="2476500"/>
            <a:ext cx="3200400" cy="3733800"/>
          </a:xfrm>
          <a:prstGeom prst="bentConnector3">
            <a:avLst>
              <a:gd name="adj1" fmla="val 10714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5" idx="3"/>
            <a:endCxn id="13" idx="3"/>
          </p:cNvCxnSpPr>
          <p:nvPr/>
        </p:nvCxnSpPr>
        <p:spPr>
          <a:xfrm flipV="1">
            <a:off x="5486400" y="2476500"/>
            <a:ext cx="3276600" cy="3733800"/>
          </a:xfrm>
          <a:prstGeom prst="bentConnector3">
            <a:avLst>
              <a:gd name="adj1" fmla="val 1069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38800" y="5943600"/>
            <a:ext cx="288418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Develop tools for monitoring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Build the capacity of CGs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15200" y="152400"/>
            <a:ext cx="18288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Approach: Focus on a specific program or activity per sector per year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15200" y="1778675"/>
            <a:ext cx="18288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Output: An evaluation of specific public sector using scoring – To what extent is SAc practiced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sector</a:t>
            </a:r>
          </a:p>
          <a:p>
            <a:r>
              <a:rPr lang="en-US" dirty="0" smtClean="0"/>
              <a:t>SAc in public service delivery</a:t>
            </a:r>
          </a:p>
          <a:p>
            <a:pPr lvl="1"/>
            <a:r>
              <a:rPr lang="en-US" dirty="0" smtClean="0"/>
              <a:t>Monitoring how revenues from EI are used for public service delivery (planning, budgeting, expenditure management, performance/scoring)</a:t>
            </a:r>
          </a:p>
          <a:p>
            <a:pPr lvl="1"/>
            <a:r>
              <a:rPr lang="en-US" dirty="0" smtClean="0"/>
              <a:t>Scoring tool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457200"/>
          <a:ext cx="89154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2819400">
                <a:tc>
                  <a:txBody>
                    <a:bodyPr/>
                    <a:lstStyle/>
                    <a:p>
                      <a:pPr marL="111125" indent="-111125" algn="ctr">
                        <a:buFont typeface="Arial" pitchFamily="34" charset="0"/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STRENGTHS</a:t>
                      </a:r>
                    </a:p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Committed and active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members of CG</a:t>
                      </a:r>
                    </a:p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CG got organized by law</a:t>
                      </a:r>
                    </a:p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CG has 3 research orgs (as members)</a:t>
                      </a:r>
                    </a:p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CG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multistakeholder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representation: research, EI, health, education, PM, budget</a:t>
                      </a:r>
                    </a:p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Network is well-organized</a:t>
                      </a:r>
                    </a:p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There are good practices among NGOs</a:t>
                      </a:r>
                    </a:p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Good capacity of CG to convey SAc messages in the education sector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Good exchange of information thru networks</a:t>
                      </a:r>
                    </a:p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Network has lots of experience in procurement and budget monitoring</a:t>
                      </a:r>
                    </a:p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Participation-based action/activity</a:t>
                      </a:r>
                    </a:p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Champion in health sector (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Ualmbayar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from CDHU)</a:t>
                      </a:r>
                    </a:p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Opportunity to engage with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govt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thru Demo</a:t>
                      </a:r>
                    </a:p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Technical &amp; funding support from ANSA</a:t>
                      </a:r>
                    </a:p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Conducting SAc mapping study in a participative way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6688" indent="-166688" algn="ctr">
                        <a:buFont typeface="Arial" pitchFamily="34" charset="0"/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WEAKNESSES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Gaps in SAc knowledge and information</a:t>
                      </a:r>
                    </a:p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SAc not clearly defined</a:t>
                      </a:r>
                    </a:p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Lack of awareness on SAc in other countries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Lack of funding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Lack of tools on awareness raising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and advocacy of SAc (simple but informative)</a:t>
                      </a:r>
                    </a:p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Some NGOs lack the capacity and the resources, including technical capacity</a:t>
                      </a:r>
                    </a:p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Currently no strategic plan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No concrete, tangible work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Not good understanding between NGOs and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govt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at the grassroots level, but good at national level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(threat?)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Some problems among NGOs/networks with regards to not taking responsibilities, e.g. time/delays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Feedback and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followup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from members are weak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381000"/>
          <a:ext cx="8915400" cy="605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2819400">
                <a:tc>
                  <a:txBody>
                    <a:bodyPr/>
                    <a:lstStyle/>
                    <a:p>
                      <a:pPr marL="166688" indent="-166688" algn="ctr">
                        <a:buFont typeface="Arial" pitchFamily="34" charset="0"/>
                        <a:buNone/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OPPORTUNITIES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Majority of citizens support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democracy and its values</a:t>
                      </a:r>
                    </a:p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Representative democracy </a:t>
                      </a:r>
                    </a:p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There is basic fundamental laws, e.g. constitution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Good cooperation between NGOs/CSOs at grassroots and provincial level</a:t>
                      </a:r>
                    </a:p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Existing situation livelihood situation as an opportunity to organize community groups</a:t>
                      </a:r>
                      <a:endParaRPr lang="en-US" sz="17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Projects for the implementation of MDG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err="1" smtClean="0">
                          <a:solidFill>
                            <a:schemeClr val="bg1"/>
                          </a:solidFill>
                        </a:rPr>
                        <a:t>Govt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promised commitment to join international treaties and other commitments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CS Council engage the </a:t>
                      </a:r>
                      <a:r>
                        <a:rPr lang="en-US" sz="1700" b="1" baseline="0" dirty="0" err="1" smtClean="0">
                          <a:solidFill>
                            <a:schemeClr val="bg1"/>
                          </a:solidFill>
                        </a:rPr>
                        <a:t>govt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towards open hearing (but nothing to do with </a:t>
                      </a:r>
                      <a:r>
                        <a:rPr lang="en-US" sz="1700" b="1" baseline="0" dirty="0" err="1" smtClean="0">
                          <a:solidFill>
                            <a:schemeClr val="bg1"/>
                          </a:solidFill>
                        </a:rPr>
                        <a:t>govt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– but transition towards democracy)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Other networks operating aside from MCG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Opportunity to learn best practices from other countries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International orgs interested to support CSOs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Good literacy level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Some SAc initiatives can be funded by </a:t>
                      </a:r>
                      <a:r>
                        <a:rPr lang="en-US" sz="1700" b="1" baseline="0" dirty="0" err="1" smtClean="0">
                          <a:solidFill>
                            <a:schemeClr val="bg1"/>
                          </a:solidFill>
                        </a:rPr>
                        <a:t>govt</a:t>
                      </a:r>
                      <a:endParaRPr lang="en-US" sz="17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6688" indent="-166688" algn="ctr">
                        <a:buFont typeface="Arial" pitchFamily="34" charset="0"/>
                        <a:buNone/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THREATS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Tendency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to look up to the </a:t>
                      </a:r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</a:rPr>
                        <a:t>govt</a:t>
                      </a:r>
                      <a:endParaRPr lang="en-US" sz="17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People have welfare orientation/mind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Lower capacity of taking responsibility at the individual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and institutional levels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Weak human rights education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err="1" smtClean="0">
                          <a:solidFill>
                            <a:schemeClr val="bg1"/>
                          </a:solidFill>
                        </a:rPr>
                        <a:t>Govt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and citizens do not  have clear understanding of SAc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Governance issues, e.g. highly centralized, corruption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Duties of </a:t>
                      </a:r>
                      <a:r>
                        <a:rPr lang="en-US" sz="1700" b="1" baseline="0" dirty="0" err="1" smtClean="0">
                          <a:solidFill>
                            <a:schemeClr val="bg1"/>
                          </a:solidFill>
                        </a:rPr>
                        <a:t>govt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public officers re SAc is unclear</a:t>
                      </a:r>
                    </a:p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700" b="1" baseline="0" dirty="0" err="1" smtClean="0">
                          <a:solidFill>
                            <a:schemeClr val="bg1"/>
                          </a:solidFill>
                        </a:rPr>
                        <a:t>Govt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workers working with community: their duties need to be clarified, </a:t>
                      </a:r>
                      <a:r>
                        <a:rPr lang="en-US" sz="1700" b="1" baseline="0" dirty="0" err="1" smtClean="0">
                          <a:solidFill>
                            <a:schemeClr val="bg1"/>
                          </a:solidFill>
                        </a:rPr>
                        <a:t>esp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referring to SAc duties</a:t>
                      </a:r>
                    </a:p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No budget allocation for SAc activities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No clear tools and mechanisms of SAc</a:t>
                      </a:r>
                    </a:p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Unclear </a:t>
                      </a:r>
                      <a:r>
                        <a:rPr lang="en-US" sz="1700" b="1" baseline="0" dirty="0" err="1" smtClean="0">
                          <a:solidFill>
                            <a:schemeClr val="bg1"/>
                          </a:solidFill>
                        </a:rPr>
                        <a:t>govt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structures to accommodate SAc</a:t>
                      </a:r>
                    </a:p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Government’s lack of capacity to evaluate programs and projects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Limited access to information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Weak sharing of SAc experiences from other countries (e.g. study tours, field visits, etc)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152400"/>
            <a:ext cx="6934200" cy="1371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1600" dirty="0" smtClean="0">
                <a:solidFill>
                  <a:schemeClr val="tx1"/>
                </a:solidFill>
              </a:rPr>
              <a:t>MISSION</a:t>
            </a:r>
          </a:p>
          <a:p>
            <a:pPr marL="0" lvl="1" algn="ctr"/>
            <a:r>
              <a:rPr lang="en-US" sz="1600" dirty="0" smtClean="0">
                <a:solidFill>
                  <a:schemeClr val="tx1"/>
                </a:solidFill>
              </a:rPr>
              <a:t>Creating the mechanism that facilitates citizens’ engagement, advocacy, monitoring and evaluation to mainstream SAc in governance</a:t>
            </a:r>
          </a:p>
          <a:p>
            <a:pPr marL="0" lvl="1" algn="ctr"/>
            <a:r>
              <a:rPr lang="en-US" sz="1600" dirty="0" smtClean="0">
                <a:solidFill>
                  <a:schemeClr val="tx1"/>
                </a:solidFill>
              </a:rPr>
              <a:t>VISION</a:t>
            </a:r>
          </a:p>
          <a:p>
            <a:pPr marL="0" lvl="1" algn="ctr"/>
            <a:r>
              <a:rPr lang="en-US" sz="1600" dirty="0" smtClean="0">
                <a:solidFill>
                  <a:schemeClr val="tx1"/>
                </a:solidFill>
              </a:rPr>
              <a:t>Citizen monitors/oversight – accountable governance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2800" y="19812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SAc network expanded at the national level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28600" y="18288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The foundation for the enabling </a:t>
            </a:r>
            <a:r>
              <a:rPr lang="en-US" sz="1600" dirty="0" err="1" smtClean="0"/>
              <a:t>envt</a:t>
            </a:r>
            <a:r>
              <a:rPr lang="en-US" sz="1600" dirty="0" smtClean="0"/>
              <a:t>. for SAc established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6400800" y="18288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Evaluation mechanism on SAc developed and implemented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SAc network expanded and capacitated at the national level</a:t>
            </a:r>
            <a:endParaRPr lang="en-US" sz="36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By 2010, the capacity bldg training for network members will have been conducted 2 to 3 times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By 2010, the network members will have studied the experiences and best practices of other ANSA  member countries (study tours, workshops, experience-sharing trips)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By 2012, the branches of the network shall have been established in 3 provinces.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By 2013, capacity bldg training shall have been conducted 3X in rural areas.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By 2013, the database of the SAc shall have been created.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foundation for the enabling policy environment for SAc  is advocated</a:t>
            </a:r>
            <a:endParaRPr lang="en-US" sz="32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By the end of 2010, the legal </a:t>
            </a:r>
            <a:r>
              <a:rPr lang="en-US" sz="2000" dirty="0" err="1" smtClean="0"/>
              <a:t>envt</a:t>
            </a:r>
            <a:r>
              <a:rPr lang="en-US" sz="2000" dirty="0" smtClean="0"/>
              <a:t> for SAc will have been identified and assessed. </a:t>
            </a:r>
            <a:r>
              <a:rPr lang="en-US" sz="2000" dirty="0" smtClean="0">
                <a:solidFill>
                  <a:srgbClr val="FF0000"/>
                </a:solidFill>
              </a:rPr>
              <a:t>(the data will mainly come from the SAc mapping exercise)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By the end of 2011, the negotiations for creating favorable legal </a:t>
            </a:r>
            <a:r>
              <a:rPr lang="en-US" sz="2000" dirty="0" err="1" smtClean="0"/>
              <a:t>envt</a:t>
            </a:r>
            <a:r>
              <a:rPr lang="en-US" sz="2000" dirty="0" smtClean="0"/>
              <a:t> shall be reached based on the cooperation of all stakeholders. </a:t>
            </a:r>
            <a:r>
              <a:rPr lang="en-US" sz="2000" dirty="0" smtClean="0">
                <a:solidFill>
                  <a:srgbClr val="FF0000"/>
                </a:solidFill>
              </a:rPr>
              <a:t>(includes </a:t>
            </a:r>
            <a:r>
              <a:rPr lang="en-US" sz="2000" dirty="0" err="1" smtClean="0">
                <a:solidFill>
                  <a:srgbClr val="FF0000"/>
                </a:solidFill>
              </a:rPr>
              <a:t>govt</a:t>
            </a:r>
            <a:r>
              <a:rPr lang="en-US" sz="2000" dirty="0" smtClean="0">
                <a:solidFill>
                  <a:srgbClr val="FF0000"/>
                </a:solidFill>
              </a:rPr>
              <a:t>, donor agencies, etc.)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By the end of 2012, the network will have participated in the working group to develop the draft on administrative procedure law to be submitted to parliament for approval.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Evaluation mechanism on SAc developed and implemented</a:t>
            </a:r>
            <a:endParaRPr lang="en-US" sz="32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By 2010, SAc criteria and tools and shall have been developed, revised and approved. (who will approve? – MCG with ANSA assistance) </a:t>
            </a:r>
            <a:r>
              <a:rPr lang="en-US" sz="2000" dirty="0" smtClean="0">
                <a:solidFill>
                  <a:srgbClr val="FF0000"/>
                </a:solidFill>
              </a:rPr>
              <a:t>MCG’s unique criteria – in the long run, involve the </a:t>
            </a:r>
            <a:r>
              <a:rPr lang="en-US" sz="2000" dirty="0" err="1" smtClean="0">
                <a:solidFill>
                  <a:srgbClr val="FF0000"/>
                </a:solidFill>
              </a:rPr>
              <a:t>govt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By 2011, 2 to 3 </a:t>
            </a:r>
            <a:r>
              <a:rPr lang="en-US" sz="2000" dirty="0" err="1" smtClean="0"/>
              <a:t>govt</a:t>
            </a:r>
            <a:r>
              <a:rPr lang="en-US" sz="2000" dirty="0" smtClean="0"/>
              <a:t> agencies shall have been selected and evaluated in terms of SAc according to the criteria (to be discussed by the public) – </a:t>
            </a:r>
            <a:r>
              <a:rPr lang="en-US" sz="2000" dirty="0" smtClean="0">
                <a:solidFill>
                  <a:srgbClr val="FF0000"/>
                </a:solidFill>
              </a:rPr>
              <a:t>piloting and benchmarking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By 2012, 5 to 6 focus areas shall have been selected and monitored on SAc practices on an ongoing basis throughout the year. </a:t>
            </a:r>
            <a:r>
              <a:rPr lang="en-US" sz="2000" dirty="0" smtClean="0">
                <a:solidFill>
                  <a:srgbClr val="FF0000"/>
                </a:solidFill>
              </a:rPr>
              <a:t>(election year – a potential risk?)</a:t>
            </a:r>
          </a:p>
          <a:p>
            <a:pPr marL="566738" lvl="1" indent="-166688">
              <a:buFont typeface="Arial" pitchFamily="34" charset="0"/>
              <a:buChar char="•"/>
            </a:pPr>
            <a:r>
              <a:rPr lang="en-US" sz="1800" dirty="0" smtClean="0"/>
              <a:t>Social accountability index of Mongolia’s </a:t>
            </a:r>
            <a:r>
              <a:rPr lang="en-US" sz="1800" dirty="0" err="1" smtClean="0"/>
              <a:t>govt</a:t>
            </a:r>
            <a:r>
              <a:rPr lang="en-US" sz="1800" dirty="0" smtClean="0"/>
              <a:t> agencies shall be produced and publicized. (SAc has 2 actors, </a:t>
            </a:r>
            <a:r>
              <a:rPr lang="en-US" sz="1800" dirty="0" err="1" smtClean="0"/>
              <a:t>govt</a:t>
            </a:r>
            <a:r>
              <a:rPr lang="en-US" sz="1800" dirty="0" smtClean="0"/>
              <a:t> and CGs. Index to assess performance of the 2 actors, not only </a:t>
            </a:r>
            <a:r>
              <a:rPr lang="en-US" sz="1800" dirty="0" err="1" smtClean="0"/>
              <a:t>govt</a:t>
            </a:r>
            <a:r>
              <a:rPr lang="en-US" sz="1800" dirty="0" smtClean="0"/>
              <a:t> – but here the priority for assessment will be govt.) – focus on </a:t>
            </a:r>
            <a:r>
              <a:rPr lang="en-US" sz="1800" dirty="0" err="1" smtClean="0"/>
              <a:t>govt</a:t>
            </a:r>
            <a:r>
              <a:rPr lang="en-US" sz="1800" dirty="0" smtClean="0"/>
              <a:t> responsiveness also maybe access to information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SA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ANSA_template3</Template>
  <TotalTime>886</TotalTime>
  <Words>997</Words>
  <Application>Microsoft Office PowerPoint</Application>
  <PresentationFormat>On-screen Show (4:3)</PresentationFormat>
  <Paragraphs>116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ANSA_template3</vt:lpstr>
      <vt:lpstr>Focus Areas</vt:lpstr>
      <vt:lpstr>Slide 2</vt:lpstr>
      <vt:lpstr>Slide 3</vt:lpstr>
      <vt:lpstr>Slide 4</vt:lpstr>
      <vt:lpstr>Slide 5</vt:lpstr>
      <vt:lpstr>Slide 6</vt:lpstr>
      <vt:lpstr>SAc network expanded and capacitated at the national level</vt:lpstr>
      <vt:lpstr>The foundation for the enabling policy environment for SAc  is advocated</vt:lpstr>
      <vt:lpstr>Evaluation mechanism on SAc developed and implemented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1:  The Desired SAc Situation in Indonesia</dc:title>
  <dc:creator>AdelVBriones</dc:creator>
  <cp:lastModifiedBy>User</cp:lastModifiedBy>
  <cp:revision>76</cp:revision>
  <dcterms:created xsi:type="dcterms:W3CDTF">2010-03-19T04:49:09Z</dcterms:created>
  <dcterms:modified xsi:type="dcterms:W3CDTF">2010-07-16T06:23:49Z</dcterms:modified>
</cp:coreProperties>
</file>