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5" r:id="rId3"/>
    <p:sldId id="284" r:id="rId4"/>
    <p:sldId id="286" r:id="rId5"/>
    <p:sldId id="287" r:id="rId6"/>
    <p:sldId id="300" r:id="rId7"/>
    <p:sldId id="299" r:id="rId8"/>
    <p:sldId id="273" r:id="rId9"/>
    <p:sldId id="274" r:id="rId10"/>
    <p:sldId id="275" r:id="rId11"/>
    <p:sldId id="298" r:id="rId12"/>
    <p:sldId id="290" r:id="rId13"/>
    <p:sldId id="288" r:id="rId14"/>
    <p:sldId id="289" r:id="rId15"/>
    <p:sldId id="291" r:id="rId16"/>
    <p:sldId id="292" r:id="rId17"/>
    <p:sldId id="293" r:id="rId18"/>
    <p:sldId id="294" r:id="rId19"/>
    <p:sldId id="271" r:id="rId20"/>
    <p:sldId id="276" r:id="rId21"/>
    <p:sldId id="277" r:id="rId22"/>
    <p:sldId id="279" r:id="rId23"/>
    <p:sldId id="280" r:id="rId24"/>
    <p:sldId id="281" r:id="rId25"/>
    <p:sldId id="282" r:id="rId26"/>
    <p:sldId id="278" r:id="rId27"/>
    <p:sldId id="295" r:id="rId28"/>
    <p:sldId id="296" r:id="rId29"/>
    <p:sldId id="297" r:id="rId30"/>
    <p:sldId id="283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Calibri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Calibri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Calibri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Calibri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bg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bg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bg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bg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FFCC"/>
    <a:srgbClr val="008000"/>
    <a:srgbClr val="800000"/>
    <a:srgbClr val="003399"/>
    <a:srgbClr val="993300"/>
    <a:srgbClr val="0066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A6B94A2-6D1F-4BA9-B1D0-2ABB9C56DBBB}" type="datetimeFigureOut">
              <a:rPr lang="en-GB"/>
              <a:pPr/>
              <a:t>24/08/2010</a:t>
            </a:fld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1430D9D-EFB7-4460-B331-6A21B1C8402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D9D-EFB7-4460-B331-6A21B1C8402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D9D-EFB7-4460-B331-6A21B1C8402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D9D-EFB7-4460-B331-6A21B1C8402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 templat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2819400"/>
            <a:ext cx="1219200" cy="3124200"/>
          </a:xfrm>
          <a:prstGeom prst="rect">
            <a:avLst/>
          </a:prstGeom>
          <a:solidFill>
            <a:srgbClr val="4975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GB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447800" y="2819400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000">
                <a:solidFill>
                  <a:srgbClr val="BB9F00"/>
                </a:solidFill>
                <a:latin typeface="Gill Sans MT" pitchFamily="34" charset="0"/>
              </a:rPr>
              <a:t>Social accountability</a:t>
            </a:r>
            <a:endParaRPr lang="en-US" sz="4000" i="1">
              <a:solidFill>
                <a:srgbClr val="BB9F00"/>
              </a:solidFill>
              <a:latin typeface="Gill Sans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572000"/>
            <a:ext cx="44196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en-PH" sz="1400" i="1" dirty="0" smtClean="0">
                <a:solidFill>
                  <a:srgbClr val="14475C"/>
                </a:solidFill>
                <a:latin typeface="Arial" charset="0"/>
              </a:rPr>
              <a:t>ANSA </a:t>
            </a:r>
            <a:r>
              <a:rPr lang="en-PH" sz="1400" i="1" dirty="0">
                <a:solidFill>
                  <a:srgbClr val="14475C"/>
                </a:solidFill>
                <a:latin typeface="Arial" charset="0"/>
              </a:rPr>
              <a:t>EAP Operations Team</a:t>
            </a:r>
          </a:p>
          <a:p>
            <a:pPr algn="l"/>
            <a:r>
              <a:rPr lang="en-PH" sz="1400" i="1" dirty="0">
                <a:solidFill>
                  <a:srgbClr val="14475C"/>
                </a:solidFill>
                <a:latin typeface="Arial" charset="0"/>
              </a:rPr>
              <a:t>Orientation for Barangay Officials from Sta. Mesa</a:t>
            </a:r>
          </a:p>
          <a:p>
            <a:pPr algn="l"/>
            <a:r>
              <a:rPr lang="en-PH" sz="1400" i="1" dirty="0">
                <a:solidFill>
                  <a:srgbClr val="14475C"/>
                </a:solidFill>
                <a:latin typeface="Arial" charset="0"/>
              </a:rPr>
              <a:t>10 April 2010, Ateneo School of Government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0" y="3733800"/>
            <a:ext cx="4495800" cy="4572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PH" sz="1800"/>
              <a:t>F    O    R          B    A    R    A    N    G    A    Y    S</a:t>
            </a:r>
            <a:endParaRPr lang="en-GB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 rot="5400000">
            <a:off x="609600" y="2514600"/>
            <a:ext cx="762000" cy="762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PH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T</a:t>
            </a: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 rot="5400000">
            <a:off x="609600" y="4191000"/>
            <a:ext cx="762000" cy="762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P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A</a:t>
            </a: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 rot="5400000">
            <a:off x="685800" y="5867400"/>
            <a:ext cx="762000" cy="762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P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P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676400" y="6019800"/>
            <a:ext cx="320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400">
                <a:solidFill>
                  <a:srgbClr val="CC3300"/>
                </a:solidFill>
                <a:latin typeface="Arial" charset="0"/>
              </a:rPr>
              <a:t>Participation</a:t>
            </a:r>
            <a:endParaRPr lang="en-GB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191000" y="2209800"/>
            <a:ext cx="4495800" cy="160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5425" indent="-225425" algn="l">
              <a:spcBef>
                <a:spcPct val="50000"/>
              </a:spcBef>
              <a:buFontTx/>
              <a:buChar char="•"/>
            </a:pPr>
            <a:r>
              <a:rPr lang="en-PH" sz="1800">
                <a:solidFill>
                  <a:srgbClr val="008000"/>
                </a:solidFill>
              </a:rPr>
              <a:t>Involvement of citizens in decision-making and in efforts to improve their conditions</a:t>
            </a:r>
          </a:p>
          <a:p>
            <a:pPr marL="225425" indent="-225425" algn="l">
              <a:spcBef>
                <a:spcPct val="50000"/>
              </a:spcBef>
              <a:buFontTx/>
              <a:buChar char="•"/>
            </a:pPr>
            <a:r>
              <a:rPr lang="en-PH" sz="1800">
                <a:solidFill>
                  <a:srgbClr val="008000"/>
                </a:solidFill>
              </a:rPr>
              <a:t>Citizens should have freedom to associate, capacitate themselves, and express their interests and views</a:t>
            </a:r>
          </a:p>
        </p:txBody>
      </p: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38600"/>
            <a:ext cx="4191000" cy="259397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9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59" grpId="0"/>
      <p:bldP spid="49160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 rot="5400000">
            <a:off x="609600" y="2514600"/>
            <a:ext cx="762000" cy="762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PH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T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 rot="5400000">
            <a:off x="609600" y="4191000"/>
            <a:ext cx="762000" cy="762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P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A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 rot="5400000">
            <a:off x="685800" y="5867400"/>
            <a:ext cx="762000" cy="762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P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P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6019800"/>
            <a:ext cx="320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400">
                <a:solidFill>
                  <a:srgbClr val="CC3300"/>
                </a:solidFill>
                <a:latin typeface="Arial" charset="0"/>
              </a:rPr>
              <a:t>Participation</a:t>
            </a:r>
            <a:endParaRPr lang="en-GB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76400" y="2667000"/>
            <a:ext cx="320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400">
                <a:solidFill>
                  <a:srgbClr val="CC3300"/>
                </a:solidFill>
                <a:latin typeface="Arial" charset="0"/>
              </a:rPr>
              <a:t>Transparency</a:t>
            </a:r>
            <a:endParaRPr lang="en-GB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52600" y="4343400"/>
            <a:ext cx="320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400">
                <a:solidFill>
                  <a:srgbClr val="CC3300"/>
                </a:solidFill>
                <a:latin typeface="Arial" charset="0"/>
              </a:rPr>
              <a:t>Accountability</a:t>
            </a:r>
            <a:endParaRPr lang="en-GB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0" name="WordArt 12"/>
          <p:cNvSpPr>
            <a:spLocks noChangeArrowheads="1" noChangeShapeType="1" noTextEdit="1"/>
          </p:cNvSpPr>
          <p:nvPr/>
        </p:nvSpPr>
        <p:spPr bwMode="auto">
          <a:xfrm rot="5400000">
            <a:off x="4800600" y="4191000"/>
            <a:ext cx="762000" cy="762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P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=</a:t>
            </a:r>
          </a:p>
        </p:txBody>
      </p: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5867400" y="4343400"/>
            <a:ext cx="29337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PH" sz="2000" kern="10" normalizeH="1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GOOD GOVERNANCE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2819400" y="3429000"/>
            <a:ext cx="6324600" cy="914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GB" sz="2000"/>
              <a:t>Philippine Constitution of 1987</a:t>
            </a:r>
          </a:p>
          <a:p>
            <a:r>
              <a:rPr lang="en-PH" sz="2000" b="0"/>
              <a:t>Bill of Rights, Section 7</a:t>
            </a:r>
            <a:endParaRPr lang="en-GB" sz="2000" b="0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2743200" y="4953000"/>
            <a:ext cx="61722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7338" indent="-287338" algn="l">
              <a:buFontTx/>
              <a:buChar char="•"/>
            </a:pPr>
            <a:r>
              <a:rPr lang="en-GB" sz="2000" dirty="0">
                <a:solidFill>
                  <a:srgbClr val="006600"/>
                </a:solidFill>
              </a:rPr>
              <a:t>Right of </a:t>
            </a:r>
            <a:r>
              <a:rPr lang="en-GB" sz="2000" dirty="0" smtClean="0">
                <a:solidFill>
                  <a:srgbClr val="006600"/>
                </a:solidFill>
              </a:rPr>
              <a:t>people </a:t>
            </a:r>
            <a:r>
              <a:rPr lang="en-GB" sz="2000" dirty="0">
                <a:solidFill>
                  <a:srgbClr val="006600"/>
                </a:solidFill>
              </a:rPr>
              <a:t>to </a:t>
            </a:r>
            <a:r>
              <a:rPr lang="en-GB" sz="2000" dirty="0" smtClean="0">
                <a:solidFill>
                  <a:srgbClr val="006600"/>
                </a:solidFill>
              </a:rPr>
              <a:t>information</a:t>
            </a:r>
            <a:endParaRPr lang="en-GB" sz="2000" b="0" dirty="0">
              <a:solidFill>
                <a:srgbClr val="006600"/>
              </a:solidFill>
            </a:endParaRPr>
          </a:p>
          <a:p>
            <a:pPr marL="287338" indent="-287338" algn="l">
              <a:buFontTx/>
              <a:buChar char="•"/>
            </a:pPr>
            <a:r>
              <a:rPr lang="en-GB" sz="2000" dirty="0">
                <a:solidFill>
                  <a:srgbClr val="006600"/>
                </a:solidFill>
              </a:rPr>
              <a:t>Access to official records shall be afforded the </a:t>
            </a:r>
            <a:r>
              <a:rPr lang="en-GB" sz="2000" dirty="0" smtClean="0">
                <a:solidFill>
                  <a:srgbClr val="006600"/>
                </a:solidFill>
              </a:rPr>
              <a:t>citizen</a:t>
            </a:r>
            <a:endParaRPr lang="en-GB" sz="2000" b="0" dirty="0">
              <a:solidFill>
                <a:srgbClr val="0066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5791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PH" sz="2400" dirty="0" smtClean="0">
                <a:solidFill>
                  <a:schemeClr val="tx1"/>
                </a:solidFill>
              </a:rPr>
              <a:t>LEGAL and POLICY </a:t>
            </a:r>
            <a:r>
              <a:rPr lang="en-PH" sz="2400" dirty="0">
                <a:solidFill>
                  <a:schemeClr val="tx1"/>
                </a:solidFill>
              </a:rPr>
              <a:t>FRAMEWORK FOR TAP: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2819400" y="4640629"/>
            <a:ext cx="548640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87338" indent="-287338" algn="l">
              <a:buFontTx/>
              <a:buChar char="•"/>
            </a:pPr>
            <a:r>
              <a:rPr lang="en-GB" sz="2000" b="0" dirty="0">
                <a:solidFill>
                  <a:srgbClr val="006600"/>
                </a:solidFill>
              </a:rPr>
              <a:t>Public officials and employees shall </a:t>
            </a:r>
            <a:r>
              <a:rPr lang="en-GB" sz="2000" dirty="0">
                <a:solidFill>
                  <a:srgbClr val="006600"/>
                </a:solidFill>
              </a:rPr>
              <a:t>at all times be accountable to the people</a:t>
            </a:r>
            <a:endParaRPr lang="en-GB" sz="2000" b="0" dirty="0">
              <a:solidFill>
                <a:srgbClr val="006600"/>
              </a:solidFill>
            </a:endParaRPr>
          </a:p>
          <a:p>
            <a:pPr marL="287338" indent="-287338" algn="l">
              <a:buFontTx/>
              <a:buChar char="•"/>
            </a:pPr>
            <a:r>
              <a:rPr lang="en-GB" sz="2000" b="0" dirty="0">
                <a:solidFill>
                  <a:srgbClr val="006600"/>
                </a:solidFill>
              </a:rPr>
              <a:t>A</a:t>
            </a:r>
            <a:r>
              <a:rPr lang="en-GB" sz="2000" b="0" dirty="0" smtClean="0">
                <a:solidFill>
                  <a:srgbClr val="006600"/>
                </a:solidFill>
              </a:rPr>
              <a:t>ll </a:t>
            </a:r>
            <a:r>
              <a:rPr lang="en-GB" sz="2000" b="0" dirty="0">
                <a:solidFill>
                  <a:srgbClr val="006600"/>
                </a:solidFill>
              </a:rPr>
              <a:t>public officials and employees are </a:t>
            </a:r>
            <a:r>
              <a:rPr lang="en-GB" sz="2000" b="0" dirty="0" smtClean="0">
                <a:solidFill>
                  <a:srgbClr val="006600"/>
                </a:solidFill>
              </a:rPr>
              <a:t>obliged </a:t>
            </a:r>
            <a:r>
              <a:rPr lang="en-GB" sz="2000" b="0" dirty="0">
                <a:solidFill>
                  <a:srgbClr val="006600"/>
                </a:solidFill>
              </a:rPr>
              <a:t>to </a:t>
            </a:r>
            <a:r>
              <a:rPr lang="en-GB" sz="2000" dirty="0">
                <a:solidFill>
                  <a:srgbClr val="006600"/>
                </a:solidFill>
              </a:rPr>
              <a:t>submit annual performance reports</a:t>
            </a:r>
            <a:r>
              <a:rPr lang="en-GB" sz="2000" b="0" dirty="0">
                <a:solidFill>
                  <a:srgbClr val="006600"/>
                </a:solidFill>
              </a:rPr>
              <a:t> </a:t>
            </a:r>
            <a:r>
              <a:rPr lang="en-GB" sz="2000" dirty="0">
                <a:solidFill>
                  <a:srgbClr val="006600"/>
                </a:solidFill>
              </a:rPr>
              <a:t>which shall be open and available to the public</a:t>
            </a:r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914400" y="3124200"/>
            <a:ext cx="8229600" cy="1066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GB" sz="2000"/>
              <a:t>Republic Act No. 6713</a:t>
            </a:r>
          </a:p>
          <a:p>
            <a:r>
              <a:rPr lang="en-GB" sz="2000" b="0"/>
              <a:t>Code Of Conduct And Ethical Standards For Public Officials And Employees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0" y="2514600"/>
            <a:ext cx="6858000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GB" sz="2000"/>
              <a:t>1991 Local Government Code of the Philippines</a:t>
            </a:r>
            <a:endParaRPr lang="en-GB" sz="2000" b="0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57200" y="4637782"/>
            <a:ext cx="57912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7338" indent="-287338" algn="l">
              <a:buFontTx/>
              <a:buChar char="•"/>
            </a:pPr>
            <a:r>
              <a:rPr lang="en-GB" sz="2000" b="0" dirty="0" smtClean="0">
                <a:solidFill>
                  <a:srgbClr val="006600"/>
                </a:solidFill>
              </a:rPr>
              <a:t>Establishment </a:t>
            </a:r>
            <a:r>
              <a:rPr lang="en-GB" sz="2000" b="0" dirty="0">
                <a:solidFill>
                  <a:srgbClr val="006600"/>
                </a:solidFill>
              </a:rPr>
              <a:t>in every LGU </a:t>
            </a:r>
            <a:r>
              <a:rPr lang="en-GB" sz="2000" b="0" dirty="0" smtClean="0">
                <a:solidFill>
                  <a:srgbClr val="006600"/>
                </a:solidFill>
              </a:rPr>
              <a:t>of an </a:t>
            </a:r>
            <a:r>
              <a:rPr lang="en-GB" sz="2400" dirty="0">
                <a:solidFill>
                  <a:srgbClr val="006600"/>
                </a:solidFill>
              </a:rPr>
              <a:t>accountable</a:t>
            </a:r>
            <a:r>
              <a:rPr lang="en-GB" sz="2000" b="0" dirty="0">
                <a:solidFill>
                  <a:srgbClr val="006600"/>
                </a:solidFill>
              </a:rPr>
              <a:t>, efficient, and dynamic </a:t>
            </a:r>
            <a:r>
              <a:rPr lang="en-GB" sz="2000" b="0" dirty="0" smtClean="0">
                <a:solidFill>
                  <a:srgbClr val="006600"/>
                </a:solidFill>
              </a:rPr>
              <a:t>governance structure that </a:t>
            </a:r>
            <a:r>
              <a:rPr lang="en-GB" sz="2000" b="0" dirty="0">
                <a:solidFill>
                  <a:srgbClr val="006600"/>
                </a:solidFill>
              </a:rPr>
              <a:t>will meet </a:t>
            </a:r>
            <a:r>
              <a:rPr lang="en-GB" sz="2000" b="0" dirty="0" smtClean="0">
                <a:solidFill>
                  <a:srgbClr val="006600"/>
                </a:solidFill>
              </a:rPr>
              <a:t>priority </a:t>
            </a:r>
            <a:r>
              <a:rPr lang="en-GB" sz="2000" b="0" dirty="0">
                <a:solidFill>
                  <a:srgbClr val="006600"/>
                </a:solidFill>
              </a:rPr>
              <a:t>needs </a:t>
            </a:r>
            <a:r>
              <a:rPr lang="en-GB" sz="2000" b="0" dirty="0" smtClean="0">
                <a:solidFill>
                  <a:srgbClr val="006600"/>
                </a:solidFill>
              </a:rPr>
              <a:t>of </a:t>
            </a:r>
            <a:r>
              <a:rPr lang="en-GB" sz="2000" b="0" dirty="0">
                <a:solidFill>
                  <a:srgbClr val="006600"/>
                </a:solidFill>
              </a:rPr>
              <a:t>its communities.</a:t>
            </a:r>
            <a:endParaRPr lang="en-GB" sz="2000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657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Decentralization</a:t>
            </a:r>
            <a:endParaRPr lang="en-PH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990600" y="2754868"/>
            <a:ext cx="6629400" cy="3600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7338" indent="-287338" algn="l"/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mechanisms for citizen participation:</a:t>
            </a:r>
            <a:r>
              <a:rPr lang="en-GB" sz="28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GB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7338" indent="-287338" algn="l"/>
            <a:endParaRPr lang="en-GB" sz="2000" b="0" dirty="0">
              <a:solidFill>
                <a:srgbClr val="006600"/>
              </a:solidFill>
            </a:endParaRPr>
          </a:p>
          <a:p>
            <a:pPr marL="965200" lvl="1" indent="-501650" algn="l">
              <a:buFont typeface="Wingdings" pitchFamily="2" charset="2"/>
              <a:buChar char="ü"/>
            </a:pPr>
            <a:r>
              <a:rPr lang="en-GB" sz="2000" dirty="0">
                <a:solidFill>
                  <a:srgbClr val="006600"/>
                </a:solidFill>
              </a:rPr>
              <a:t>Local initiative and </a:t>
            </a:r>
            <a:r>
              <a:rPr lang="en-GB" sz="2000" dirty="0" smtClean="0">
                <a:solidFill>
                  <a:srgbClr val="006600"/>
                </a:solidFill>
              </a:rPr>
              <a:t>referendum</a:t>
            </a:r>
          </a:p>
          <a:p>
            <a:pPr marL="965200" lvl="1" indent="-501650" algn="l"/>
            <a:endParaRPr lang="en-GB" sz="2000" dirty="0">
              <a:solidFill>
                <a:srgbClr val="006600"/>
              </a:solidFill>
            </a:endParaRPr>
          </a:p>
          <a:p>
            <a:pPr marL="965200" lvl="1" indent="-501650" algn="l">
              <a:buFont typeface="Wingdings" pitchFamily="2" charset="2"/>
              <a:buChar char="ü"/>
            </a:pPr>
            <a:r>
              <a:rPr lang="en-PH" sz="2000" dirty="0">
                <a:solidFill>
                  <a:srgbClr val="006600"/>
                </a:solidFill>
              </a:rPr>
              <a:t>CSO participation in local development councils and special bodies: </a:t>
            </a:r>
          </a:p>
          <a:p>
            <a:pPr marL="1141413" lvl="2" algn="l">
              <a:buFont typeface="Wingdings" pitchFamily="2" charset="2"/>
              <a:buChar char="§"/>
            </a:pPr>
            <a:r>
              <a:rPr lang="en-PH" sz="2000" b="0" dirty="0">
                <a:solidFill>
                  <a:srgbClr val="006600"/>
                </a:solidFill>
              </a:rPr>
              <a:t> Local Health Board</a:t>
            </a:r>
          </a:p>
          <a:p>
            <a:pPr marL="1141413" lvl="2" algn="l">
              <a:buFont typeface="Wingdings" pitchFamily="2" charset="2"/>
              <a:buChar char="§"/>
            </a:pPr>
            <a:r>
              <a:rPr lang="en-PH" sz="2000" b="0" dirty="0">
                <a:solidFill>
                  <a:srgbClr val="006600"/>
                </a:solidFill>
              </a:rPr>
              <a:t> Local School Board</a:t>
            </a:r>
          </a:p>
          <a:p>
            <a:pPr marL="1141413" lvl="2" algn="l">
              <a:buFont typeface="Wingdings" pitchFamily="2" charset="2"/>
              <a:buChar char="§"/>
            </a:pPr>
            <a:r>
              <a:rPr lang="en-PH" sz="2000" b="0" dirty="0">
                <a:solidFill>
                  <a:srgbClr val="006600"/>
                </a:solidFill>
              </a:rPr>
              <a:t> Local Peace and Order Council</a:t>
            </a:r>
          </a:p>
          <a:p>
            <a:pPr marL="1141413" lvl="2" algn="l">
              <a:buFont typeface="Wingdings" pitchFamily="2" charset="2"/>
              <a:buChar char="§"/>
            </a:pPr>
            <a:r>
              <a:rPr lang="en-PH" sz="2000" b="0" dirty="0">
                <a:solidFill>
                  <a:srgbClr val="006600"/>
                </a:solidFill>
              </a:rPr>
              <a:t> Local PBAC</a:t>
            </a:r>
          </a:p>
          <a:p>
            <a:pPr marL="1141413" lvl="2" algn="l">
              <a:buFont typeface="Wingdings" pitchFamily="2" charset="2"/>
              <a:buChar char="§"/>
            </a:pPr>
            <a:r>
              <a:rPr lang="en-PH" sz="2000" b="0" dirty="0">
                <a:solidFill>
                  <a:srgbClr val="006600"/>
                </a:solidFill>
              </a:rPr>
              <a:t> Other optional </a:t>
            </a:r>
            <a:r>
              <a:rPr lang="en-PH" sz="2000" b="0" dirty="0" smtClean="0">
                <a:solidFill>
                  <a:srgbClr val="006600"/>
                </a:solidFill>
              </a:rPr>
              <a:t>bodies</a:t>
            </a:r>
            <a:endParaRPr lang="en-PH" sz="2000" b="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57200" y="2590800"/>
            <a:ext cx="6858000" cy="3293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5425" indent="-225425" algn="l"/>
            <a:r>
              <a:rPr lang="en-GB" sz="2800" dirty="0" smtClean="0">
                <a:solidFill>
                  <a:srgbClr val="990000"/>
                </a:solidFill>
              </a:rPr>
              <a:t>Other participatory </a:t>
            </a:r>
            <a:r>
              <a:rPr lang="en-GB" sz="2800" dirty="0">
                <a:solidFill>
                  <a:srgbClr val="990000"/>
                </a:solidFill>
              </a:rPr>
              <a:t>governance </a:t>
            </a:r>
            <a:r>
              <a:rPr lang="en-GB" sz="2800" dirty="0" smtClean="0">
                <a:solidFill>
                  <a:srgbClr val="990000"/>
                </a:solidFill>
              </a:rPr>
              <a:t>mechanisms:</a:t>
            </a:r>
            <a:endParaRPr lang="en-GB" sz="2400" b="0" dirty="0" smtClean="0">
              <a:solidFill>
                <a:srgbClr val="006600"/>
              </a:solidFill>
            </a:endParaRPr>
          </a:p>
          <a:p>
            <a:pPr marL="225425" indent="-225425" algn="l"/>
            <a:endParaRPr lang="en-GB" sz="2000" b="0" dirty="0">
              <a:solidFill>
                <a:srgbClr val="006600"/>
              </a:solidFill>
            </a:endParaRPr>
          </a:p>
          <a:p>
            <a:pPr marL="808038" lvl="1" indent="-344488" algn="l">
              <a:buFont typeface="Wingdings" pitchFamily="2" charset="2"/>
              <a:buChar char="ü"/>
            </a:pPr>
            <a:r>
              <a:rPr lang="en-GB" sz="2000" b="0" dirty="0">
                <a:solidFill>
                  <a:srgbClr val="006600"/>
                </a:solidFill>
              </a:rPr>
              <a:t>1992 National Integrated Protected Areas Act </a:t>
            </a:r>
            <a:endParaRPr lang="en-GB" sz="2000" b="0" dirty="0" smtClean="0">
              <a:solidFill>
                <a:srgbClr val="006600"/>
              </a:solidFill>
            </a:endParaRPr>
          </a:p>
          <a:p>
            <a:pPr marL="808038" lvl="1" indent="-344488" algn="l"/>
            <a:r>
              <a:rPr lang="en-GB" sz="2000" b="0" dirty="0" smtClean="0">
                <a:solidFill>
                  <a:srgbClr val="006600"/>
                </a:solidFill>
              </a:rPr>
              <a:t>	(</a:t>
            </a:r>
            <a:r>
              <a:rPr lang="en-GB" sz="2000" b="0" dirty="0">
                <a:solidFill>
                  <a:srgbClr val="006600"/>
                </a:solidFill>
              </a:rPr>
              <a:t>protected area management board</a:t>
            </a:r>
            <a:r>
              <a:rPr lang="en-GB" sz="2000" b="0" dirty="0" smtClean="0">
                <a:solidFill>
                  <a:srgbClr val="006600"/>
                </a:solidFill>
              </a:rPr>
              <a:t>)</a:t>
            </a:r>
          </a:p>
          <a:p>
            <a:pPr marL="808038" lvl="1" indent="-344488" algn="l"/>
            <a:endParaRPr lang="en-GB" sz="2000" b="0" dirty="0">
              <a:solidFill>
                <a:srgbClr val="006600"/>
              </a:solidFill>
            </a:endParaRPr>
          </a:p>
          <a:p>
            <a:pPr marL="808038" lvl="1" indent="-344488" algn="l">
              <a:buFont typeface="Wingdings" pitchFamily="2" charset="2"/>
              <a:buChar char="ü"/>
            </a:pPr>
            <a:r>
              <a:rPr lang="en-GB" sz="2000" b="0" dirty="0">
                <a:solidFill>
                  <a:srgbClr val="006600"/>
                </a:solidFill>
              </a:rPr>
              <a:t>1997 Indigenous People’s Rights Act </a:t>
            </a:r>
            <a:endParaRPr lang="en-GB" sz="2000" b="0" dirty="0" smtClean="0">
              <a:solidFill>
                <a:srgbClr val="006600"/>
              </a:solidFill>
            </a:endParaRPr>
          </a:p>
          <a:p>
            <a:pPr marL="808038" lvl="3" indent="-344488" algn="l"/>
            <a:r>
              <a:rPr lang="en-GB" sz="2000" b="0" dirty="0" smtClean="0">
                <a:solidFill>
                  <a:srgbClr val="006600"/>
                </a:solidFill>
              </a:rPr>
              <a:t>	(</a:t>
            </a:r>
            <a:r>
              <a:rPr lang="en-GB" sz="2000" b="0" dirty="0">
                <a:solidFill>
                  <a:srgbClr val="006600"/>
                </a:solidFill>
              </a:rPr>
              <a:t>ancestral domain management board</a:t>
            </a:r>
            <a:r>
              <a:rPr lang="en-GB" sz="2000" b="0" dirty="0" smtClean="0">
                <a:solidFill>
                  <a:srgbClr val="006600"/>
                </a:solidFill>
              </a:rPr>
              <a:t>)</a:t>
            </a:r>
          </a:p>
          <a:p>
            <a:pPr marL="808038" lvl="3" indent="-344488" algn="l"/>
            <a:endParaRPr lang="en-GB" sz="2000" b="0" dirty="0">
              <a:solidFill>
                <a:srgbClr val="006600"/>
              </a:solidFill>
            </a:endParaRPr>
          </a:p>
          <a:p>
            <a:pPr marL="808038" lvl="1" indent="-344488" algn="l">
              <a:buFont typeface="Wingdings" pitchFamily="2" charset="2"/>
              <a:buChar char="ü"/>
            </a:pPr>
            <a:r>
              <a:rPr lang="en-GB" sz="2000" b="0" dirty="0">
                <a:solidFill>
                  <a:srgbClr val="006600"/>
                </a:solidFill>
              </a:rPr>
              <a:t>1998 Agricultural and Fisheries Modernization Act (</a:t>
            </a:r>
            <a:r>
              <a:rPr lang="en-GB" sz="2000" b="0" dirty="0" smtClean="0">
                <a:solidFill>
                  <a:srgbClr val="006600"/>
                </a:solidFill>
              </a:rPr>
              <a:t>fisheries/agricultural </a:t>
            </a:r>
            <a:r>
              <a:rPr lang="en-GB" sz="2000" b="0" dirty="0">
                <a:solidFill>
                  <a:srgbClr val="006600"/>
                </a:solidFill>
              </a:rPr>
              <a:t>resources management board)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57200" y="2514600"/>
            <a:ext cx="74676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2000" b="0">
                <a:solidFill>
                  <a:schemeClr val="tx1"/>
                </a:solidFill>
              </a:rPr>
              <a:t>In 1996, a coalition of civil society organizations embarked on a </a:t>
            </a:r>
            <a:r>
              <a:rPr lang="en-GB" sz="2000">
                <a:solidFill>
                  <a:schemeClr val="tx1"/>
                </a:solidFill>
              </a:rPr>
              <a:t>Participatory Local Governance (PLG)</a:t>
            </a:r>
            <a:r>
              <a:rPr lang="en-GB" sz="2000" b="0">
                <a:solidFill>
                  <a:schemeClr val="tx1"/>
                </a:solidFill>
              </a:rPr>
              <a:t> or Barangay Training and Management (Batman) Project with support from Ford Foundation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533400" y="3886200"/>
            <a:ext cx="5278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38138">
              <a:buFontTx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The project was conducted in 877 barangays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609600" y="4495800"/>
            <a:ext cx="7162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38138" indent="-338138" algn="l">
              <a:buFontTx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Post project study of results in (2002) 14 PLG barangays that have approved BDP and 14 non-PLG barangays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609600" y="5394325"/>
            <a:ext cx="52784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0050" indent="-400050" algn="l">
              <a:buFontTx/>
              <a:buChar char="•"/>
            </a:pPr>
            <a:r>
              <a:rPr lang="en-GB" sz="2000" b="0">
                <a:solidFill>
                  <a:schemeClr val="tx1"/>
                </a:solidFill>
              </a:rPr>
              <a:t>Among the assessment criteria: </a:t>
            </a:r>
            <a:r>
              <a:rPr lang="en-GB" sz="2400">
                <a:solidFill>
                  <a:schemeClr val="tx1"/>
                </a:solidFill>
              </a:rPr>
              <a:t>TAP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1447800" y="2514600"/>
            <a:ext cx="2133600" cy="914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PH" sz="2400"/>
              <a:t>Findings</a:t>
            </a:r>
            <a:endParaRPr lang="en-GB" sz="2400"/>
          </a:p>
        </p:txBody>
      </p:sp>
      <p:sp>
        <p:nvSpPr>
          <p:cNvPr id="88069" name="Rectangle 4"/>
          <p:cNvSpPr>
            <a:spLocks noChangeArrowheads="1"/>
          </p:cNvSpPr>
          <p:nvPr/>
        </p:nvSpPr>
        <p:spPr bwMode="auto">
          <a:xfrm>
            <a:off x="0" y="2819400"/>
            <a:ext cx="1219200" cy="3124200"/>
          </a:xfrm>
          <a:prstGeom prst="rect">
            <a:avLst/>
          </a:prstGeom>
          <a:solidFill>
            <a:srgbClr val="4975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GB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828800" y="3581400"/>
            <a:ext cx="6019800" cy="298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38138" indent="-338138" algn="l">
              <a:spcBef>
                <a:spcPct val="50000"/>
              </a:spcBef>
              <a:buFontTx/>
              <a:buChar char="•"/>
            </a:pPr>
            <a:r>
              <a:rPr lang="en-PH" sz="2000" b="0" dirty="0">
                <a:solidFill>
                  <a:schemeClr val="tx1"/>
                </a:solidFill>
              </a:rPr>
              <a:t>Barangay development plans are not only more comprehensive but also more feasible</a:t>
            </a:r>
          </a:p>
          <a:p>
            <a:pPr marL="338138" indent="-338138" algn="l">
              <a:spcBef>
                <a:spcPct val="50000"/>
              </a:spcBef>
              <a:buFontTx/>
              <a:buChar char="•"/>
            </a:pPr>
            <a:r>
              <a:rPr lang="en-PH" sz="2000" b="0" dirty="0">
                <a:solidFill>
                  <a:srgbClr val="990000"/>
                </a:solidFill>
              </a:rPr>
              <a:t>Increased level of awareness among citizens of the role and responsibilities of barangay officials</a:t>
            </a:r>
          </a:p>
          <a:p>
            <a:pPr marL="338138" indent="-338138" algn="l">
              <a:spcBef>
                <a:spcPct val="50000"/>
              </a:spcBef>
              <a:buFontTx/>
              <a:buChar char="•"/>
            </a:pPr>
            <a:r>
              <a:rPr lang="en-PH" sz="2000" b="0" dirty="0">
                <a:solidFill>
                  <a:schemeClr val="tx1"/>
                </a:solidFill>
              </a:rPr>
              <a:t>Openness and levelling of expectations forced public officials to perform better and deliver outputs</a:t>
            </a:r>
          </a:p>
          <a:p>
            <a:pPr marL="338138" indent="-338138" algn="l">
              <a:spcBef>
                <a:spcPct val="50000"/>
              </a:spcBef>
              <a:buFontTx/>
              <a:buChar char="•"/>
            </a:pPr>
            <a:r>
              <a:rPr lang="en-PH" sz="2000" b="0" dirty="0">
                <a:solidFill>
                  <a:srgbClr val="990000"/>
                </a:solidFill>
              </a:rPr>
              <a:t>Shifts in prioritizing projects: from aesthetics to those necessary for well-being of citizens</a:t>
            </a:r>
            <a:endParaRPr lang="en-GB" sz="2000" b="0" dirty="0">
              <a:solidFill>
                <a:srgbClr val="990000"/>
              </a:solidFill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733800" y="2590800"/>
            <a:ext cx="5181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PH" sz="1800" b="0" i="1">
                <a:solidFill>
                  <a:schemeClr val="tx1"/>
                </a:solidFill>
              </a:rPr>
              <a:t>Magno, Francisco (2002).  Participatory Local Governance and the Protection of Vulnerable Sectors</a:t>
            </a:r>
            <a:endParaRPr lang="en-GB" sz="1800" b="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3124200" cy="303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048000" y="2286000"/>
            <a:ext cx="5867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000">
                <a:solidFill>
                  <a:schemeClr val="bg2"/>
                </a:solidFill>
                <a:latin typeface="Comic Sans MS" pitchFamily="66" charset="0"/>
              </a:rPr>
              <a:t>So, WHAT is social accountability and HOW does it contribute to good governance?</a:t>
            </a:r>
            <a:r>
              <a:rPr lang="en-PH" sz="2400">
                <a:solidFill>
                  <a:schemeClr val="bg2"/>
                </a:solidFill>
                <a:latin typeface="Comic Sans MS" pitchFamily="66" charset="0"/>
              </a:rPr>
              <a:t> </a:t>
            </a:r>
            <a:endParaRPr lang="en-GB" sz="240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 rot="10800000">
            <a:off x="3657600" y="3352800"/>
            <a:ext cx="5257800" cy="3048000"/>
          </a:xfrm>
          <a:prstGeom prst="homePlate">
            <a:avLst>
              <a:gd name="adj" fmla="val 43125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rot="10800000" anchor="ctr">
            <a:flatTx/>
          </a:bodyPr>
          <a:lstStyle/>
          <a:p>
            <a:r>
              <a:rPr lang="en-PH" sz="2000">
                <a:solidFill>
                  <a:schemeClr val="tx1"/>
                </a:solidFill>
              </a:rPr>
              <a:t>“Organized and capable citizens engaging constructively with government to monitor its decisions and actions </a:t>
            </a:r>
          </a:p>
          <a:p>
            <a:r>
              <a:rPr lang="en-PH" sz="2000">
                <a:solidFill>
                  <a:srgbClr val="008000"/>
                </a:solidFill>
              </a:rPr>
              <a:t>toward better delivery of public services, improvement of people’s welfare, and protection of people’s rights.”</a:t>
            </a:r>
            <a:endParaRPr lang="en-GB" sz="20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990600" y="2667000"/>
            <a:ext cx="701040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PH" sz="2400" dirty="0">
                <a:solidFill>
                  <a:srgbClr val="008000"/>
                </a:solidFill>
              </a:rPr>
              <a:t>Introductions: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PH" sz="2000" dirty="0">
                <a:solidFill>
                  <a:schemeClr val="tx1"/>
                </a:solidFill>
              </a:rPr>
              <a:t> Name, barangay or organization, position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PH" sz="2000" dirty="0">
                <a:solidFill>
                  <a:srgbClr val="990000"/>
                </a:solidFill>
              </a:rPr>
              <a:t> Something that no one else in the room knows about </a:t>
            </a:r>
            <a:r>
              <a:rPr lang="en-PH" sz="2000" dirty="0" smtClean="0">
                <a:solidFill>
                  <a:srgbClr val="990000"/>
                </a:solidFill>
              </a:rPr>
              <a:t>you</a:t>
            </a:r>
            <a:endParaRPr lang="en-PH" sz="2000" dirty="0">
              <a:solidFill>
                <a:srgbClr val="990000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PH" sz="2000" dirty="0">
                <a:solidFill>
                  <a:schemeClr val="tx1"/>
                </a:solidFill>
              </a:rPr>
              <a:t> What </a:t>
            </a:r>
            <a:r>
              <a:rPr lang="en-PH" sz="2000" dirty="0" smtClean="0">
                <a:solidFill>
                  <a:schemeClr val="tx1"/>
                </a:solidFill>
              </a:rPr>
              <a:t>are you bringing </a:t>
            </a:r>
            <a:r>
              <a:rPr lang="en-PH" sz="2000" dirty="0">
                <a:solidFill>
                  <a:schemeClr val="tx1"/>
                </a:solidFill>
              </a:rPr>
              <a:t>to the workshop?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PH" sz="2000" dirty="0">
                <a:solidFill>
                  <a:srgbClr val="990000"/>
                </a:solidFill>
              </a:rPr>
              <a:t> What </a:t>
            </a:r>
            <a:r>
              <a:rPr lang="en-PH" sz="2000" dirty="0" smtClean="0">
                <a:solidFill>
                  <a:srgbClr val="990000"/>
                </a:solidFill>
              </a:rPr>
              <a:t>do you </a:t>
            </a:r>
            <a:r>
              <a:rPr lang="en-PH" sz="2000" dirty="0">
                <a:solidFill>
                  <a:srgbClr val="990000"/>
                </a:solidFill>
              </a:rPr>
              <a:t>wish to bring home from the workshop?</a:t>
            </a:r>
            <a:endParaRPr lang="en-GB" sz="2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 r="1334"/>
          <a:stretch>
            <a:fillRect/>
          </a:stretch>
        </p:blipFill>
        <p:spPr bwMode="auto">
          <a:xfrm>
            <a:off x="304800" y="1600200"/>
            <a:ext cx="2819400" cy="2857500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667000"/>
            <a:ext cx="1597025" cy="174307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9600"/>
            <a:ext cx="3581400" cy="2170113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953000" y="2286000"/>
            <a:ext cx="419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400">
                <a:solidFill>
                  <a:schemeClr val="tx1"/>
                </a:solidFill>
                <a:latin typeface="Comic Sans MS" pitchFamily="66" charset="0"/>
              </a:rPr>
              <a:t>Constructive engagement</a:t>
            </a: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4876800" y="3886200"/>
            <a:ext cx="4267200" cy="762000"/>
          </a:xfrm>
          <a:prstGeom prst="roundRect">
            <a:avLst>
              <a:gd name="adj" fmla="val 16667"/>
            </a:avLst>
          </a:prstGeom>
          <a:solidFill>
            <a:srgbClr val="777777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PH" sz="2000">
                <a:solidFill>
                  <a:srgbClr val="FFFF00"/>
                </a:solidFill>
              </a:rPr>
              <a:t> Evidence- or information-based</a:t>
            </a:r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4876800" y="4800600"/>
            <a:ext cx="4267200" cy="762000"/>
          </a:xfrm>
          <a:prstGeom prst="roundRect">
            <a:avLst>
              <a:gd name="adj" fmla="val 16667"/>
            </a:avLst>
          </a:prstGeom>
          <a:solidFill>
            <a:srgbClr val="777777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PH" sz="2000">
                <a:solidFill>
                  <a:srgbClr val="FFFF00"/>
                </a:solidFill>
              </a:rPr>
              <a:t> Results- or solutions-oriented</a:t>
            </a:r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4876800" y="5715000"/>
            <a:ext cx="4267200" cy="762000"/>
          </a:xfrm>
          <a:prstGeom prst="roundRect">
            <a:avLst>
              <a:gd name="adj" fmla="val 16667"/>
            </a:avLst>
          </a:prstGeom>
          <a:solidFill>
            <a:srgbClr val="777777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PH" sz="2000">
                <a:solidFill>
                  <a:srgbClr val="FFFF00"/>
                </a:solidFill>
              </a:rPr>
              <a:t> Sustained engagement</a:t>
            </a:r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4876800" y="2971800"/>
            <a:ext cx="4267200" cy="762000"/>
          </a:xfrm>
          <a:prstGeom prst="roundRect">
            <a:avLst>
              <a:gd name="adj" fmla="val 16667"/>
            </a:avLst>
          </a:prstGeom>
          <a:solidFill>
            <a:srgbClr val="777777"/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234950" indent="-234950" algn="l">
              <a:buFontTx/>
              <a:buChar char="•"/>
            </a:pPr>
            <a:r>
              <a:rPr lang="en-PH" sz="2000">
                <a:solidFill>
                  <a:srgbClr val="FFFF00"/>
                </a:solidFill>
              </a:rPr>
              <a:t>Citizens groups and government</a:t>
            </a:r>
            <a:endParaRPr lang="en-GB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/>
      <p:bldP spid="51209" grpId="0" animBg="1"/>
      <p:bldP spid="51210" grpId="0" animBg="1"/>
      <p:bldP spid="512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75" name="Group 27"/>
          <p:cNvGrpSpPr>
            <a:grpSpLocks/>
          </p:cNvGrpSpPr>
          <p:nvPr/>
        </p:nvGrpSpPr>
        <p:grpSpPr bwMode="auto">
          <a:xfrm>
            <a:off x="4038600" y="3124200"/>
            <a:ext cx="3810000" cy="2974975"/>
            <a:chOff x="2544" y="1968"/>
            <a:chExt cx="2400" cy="1874"/>
          </a:xfrm>
        </p:grpSpPr>
        <p:sp>
          <p:nvSpPr>
            <p:cNvPr id="53262" name="AutoShape 14"/>
            <p:cNvSpPr>
              <a:spLocks noChangeArrowheads="1"/>
            </p:cNvSpPr>
            <p:nvPr/>
          </p:nvSpPr>
          <p:spPr bwMode="auto">
            <a:xfrm rot="1091019">
              <a:off x="3558" y="1968"/>
              <a:ext cx="817" cy="346"/>
            </a:xfrm>
            <a:prstGeom prst="curvedDownArrow">
              <a:avLst>
                <a:gd name="adj1" fmla="val 47225"/>
                <a:gd name="adj2" fmla="val 9445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PH"/>
            </a:p>
          </p:txBody>
        </p:sp>
        <p:sp>
          <p:nvSpPr>
            <p:cNvPr id="53264" name="Text Box 16"/>
            <p:cNvSpPr txBox="1">
              <a:spLocks noChangeArrowheads="1"/>
            </p:cNvSpPr>
            <p:nvPr/>
          </p:nvSpPr>
          <p:spPr bwMode="auto">
            <a:xfrm>
              <a:off x="3880" y="3179"/>
              <a:ext cx="6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GB" sz="1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3265" name="Text Box 17"/>
            <p:cNvSpPr txBox="1">
              <a:spLocks noChangeArrowheads="1"/>
            </p:cNvSpPr>
            <p:nvPr/>
          </p:nvSpPr>
          <p:spPr bwMode="auto">
            <a:xfrm>
              <a:off x="3840" y="2452"/>
              <a:ext cx="86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PH" sz="1600">
                  <a:solidFill>
                    <a:schemeClr val="tx1"/>
                  </a:solidFill>
                </a:rPr>
                <a:t>Development planning</a:t>
              </a: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53266" name="Text Box 18"/>
            <p:cNvSpPr txBox="1">
              <a:spLocks noChangeArrowheads="1"/>
            </p:cNvSpPr>
            <p:nvPr/>
          </p:nvSpPr>
          <p:spPr bwMode="auto">
            <a:xfrm>
              <a:off x="3696" y="3072"/>
              <a:ext cx="86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PH" sz="1600">
                  <a:solidFill>
                    <a:schemeClr val="tx1"/>
                  </a:solidFill>
                </a:rPr>
                <a:t>Budget formulation</a:t>
              </a: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53267" name="Text Box 19"/>
            <p:cNvSpPr txBox="1">
              <a:spLocks noChangeArrowheads="1"/>
            </p:cNvSpPr>
            <p:nvPr/>
          </p:nvSpPr>
          <p:spPr bwMode="auto">
            <a:xfrm>
              <a:off x="2976" y="2832"/>
              <a:ext cx="84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PH" sz="1600">
                  <a:solidFill>
                    <a:schemeClr val="tx1"/>
                  </a:solidFill>
                </a:rPr>
                <a:t>Expenditure management</a:t>
              </a: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53268" name="Text Box 20"/>
            <p:cNvSpPr txBox="1">
              <a:spLocks noChangeArrowheads="1"/>
            </p:cNvSpPr>
            <p:nvPr/>
          </p:nvSpPr>
          <p:spPr bwMode="auto">
            <a:xfrm>
              <a:off x="2832" y="2208"/>
              <a:ext cx="100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PH" sz="1600">
                  <a:solidFill>
                    <a:schemeClr val="tx1"/>
                  </a:solidFill>
                </a:rPr>
                <a:t>Performance monitoring and evaluation</a:t>
              </a: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53269" name="AutoShape 21"/>
            <p:cNvSpPr>
              <a:spLocks noChangeArrowheads="1"/>
            </p:cNvSpPr>
            <p:nvPr/>
          </p:nvSpPr>
          <p:spPr bwMode="auto">
            <a:xfrm rot="6185606">
              <a:off x="4270" y="2967"/>
              <a:ext cx="951" cy="396"/>
            </a:xfrm>
            <a:prstGeom prst="curvedDownArrow">
              <a:avLst>
                <a:gd name="adj1" fmla="val 48030"/>
                <a:gd name="adj2" fmla="val 9606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PH"/>
            </a:p>
          </p:txBody>
        </p:sp>
        <p:sp>
          <p:nvSpPr>
            <p:cNvPr id="53270" name="AutoShape 22"/>
            <p:cNvSpPr>
              <a:spLocks noChangeArrowheads="1"/>
            </p:cNvSpPr>
            <p:nvPr/>
          </p:nvSpPr>
          <p:spPr bwMode="auto">
            <a:xfrm rot="11670673">
              <a:off x="3187" y="3380"/>
              <a:ext cx="817" cy="462"/>
            </a:xfrm>
            <a:prstGeom prst="curvedDownArrow">
              <a:avLst>
                <a:gd name="adj1" fmla="val 35368"/>
                <a:gd name="adj2" fmla="val 70736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PH"/>
            </a:p>
          </p:txBody>
        </p:sp>
        <p:sp>
          <p:nvSpPr>
            <p:cNvPr id="53271" name="AutoShape 23"/>
            <p:cNvSpPr>
              <a:spLocks noChangeArrowheads="1"/>
            </p:cNvSpPr>
            <p:nvPr/>
          </p:nvSpPr>
          <p:spPr bwMode="auto">
            <a:xfrm rot="16200000">
              <a:off x="2266" y="2477"/>
              <a:ext cx="951" cy="396"/>
            </a:xfrm>
            <a:prstGeom prst="curvedDownArrow">
              <a:avLst>
                <a:gd name="adj1" fmla="val 48030"/>
                <a:gd name="adj2" fmla="val 9606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PH"/>
            </a:p>
          </p:txBody>
        </p:sp>
      </p:grp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81000" y="2362200"/>
            <a:ext cx="7543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PH" sz="2800">
                <a:solidFill>
                  <a:schemeClr val="accent2"/>
                </a:solidFill>
              </a:rPr>
              <a:t>Monitoring</a:t>
            </a:r>
            <a:r>
              <a:rPr lang="en-PH" sz="2000">
                <a:solidFill>
                  <a:srgbClr val="CC3300"/>
                </a:solidFill>
              </a:rPr>
              <a:t> the Public Financial Management (PFM) cycle</a:t>
            </a:r>
            <a:endParaRPr lang="en-GB" sz="2000">
              <a:solidFill>
                <a:srgbClr val="CC3300"/>
              </a:solidFill>
            </a:endParaRPr>
          </a:p>
        </p:txBody>
      </p:sp>
      <p:pic>
        <p:nvPicPr>
          <p:cNvPr id="5327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2428875" cy="358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0" y="2819400"/>
            <a:ext cx="1219200" cy="3124200"/>
          </a:xfrm>
          <a:prstGeom prst="rect">
            <a:avLst/>
          </a:prstGeom>
          <a:solidFill>
            <a:srgbClr val="4975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GB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447800" y="2438400"/>
            <a:ext cx="350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400">
                <a:solidFill>
                  <a:schemeClr val="accent2"/>
                </a:solidFill>
              </a:rPr>
              <a:t>Social accountability tools</a:t>
            </a:r>
            <a:endParaRPr lang="en-GB" sz="2400">
              <a:solidFill>
                <a:schemeClr val="accent2"/>
              </a:solidFill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00400"/>
            <a:ext cx="2857500" cy="187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572000" y="3124200"/>
            <a:ext cx="4343400" cy="20159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5425" indent="-225425" algn="l">
              <a:spcBef>
                <a:spcPct val="50000"/>
              </a:spcBef>
            </a:pPr>
            <a:r>
              <a:rPr lang="en-PH" sz="1800" dirty="0">
                <a:solidFill>
                  <a:schemeClr val="tx2"/>
                </a:solidFill>
                <a:latin typeface="Comic Sans MS" pitchFamily="66" charset="0"/>
              </a:rPr>
              <a:t>Participatory planning:</a:t>
            </a:r>
          </a:p>
          <a:p>
            <a:pPr marL="225425" indent="-225425" algn="l">
              <a:spcBef>
                <a:spcPct val="50000"/>
              </a:spcBef>
            </a:pPr>
            <a:r>
              <a:rPr lang="en-PH" sz="1800" dirty="0">
                <a:solidFill>
                  <a:srgbClr val="E62D08"/>
                </a:solidFill>
                <a:latin typeface="Comic Sans MS" pitchFamily="66" charset="0"/>
              </a:rPr>
              <a:t>Naga City People’s Council</a:t>
            </a:r>
          </a:p>
          <a:p>
            <a:pPr marL="225425" indent="-225425" algn="l">
              <a:spcBef>
                <a:spcPct val="50000"/>
              </a:spcBef>
              <a:buFontTx/>
              <a:buChar char="•"/>
            </a:pPr>
            <a:r>
              <a:rPr lang="en-PH" sz="1600" b="0" dirty="0" smtClean="0">
                <a:solidFill>
                  <a:schemeClr val="tx1"/>
                </a:solidFill>
                <a:latin typeface="Comic Sans MS" pitchFamily="66" charset="0"/>
              </a:rPr>
              <a:t>Votes </a:t>
            </a:r>
            <a:r>
              <a:rPr lang="en-PH" sz="1600" b="0" dirty="0">
                <a:solidFill>
                  <a:schemeClr val="tx1"/>
                </a:solidFill>
                <a:latin typeface="Comic Sans MS" pitchFamily="66" charset="0"/>
              </a:rPr>
              <a:t>and </a:t>
            </a:r>
            <a:r>
              <a:rPr lang="en-PH" sz="1600" b="0" dirty="0" smtClean="0">
                <a:solidFill>
                  <a:schemeClr val="tx1"/>
                </a:solidFill>
                <a:latin typeface="Comic Sans MS" pitchFamily="66" charset="0"/>
              </a:rPr>
              <a:t>participates </a:t>
            </a:r>
            <a:r>
              <a:rPr lang="en-PH" sz="1600" b="0" dirty="0">
                <a:solidFill>
                  <a:schemeClr val="tx1"/>
                </a:solidFill>
                <a:latin typeface="Comic Sans MS" pitchFamily="66" charset="0"/>
              </a:rPr>
              <a:t>in deliberations on design, implementation and evaluation of </a:t>
            </a:r>
            <a:r>
              <a:rPr lang="en-PH" sz="1600" b="0" dirty="0" smtClean="0">
                <a:solidFill>
                  <a:schemeClr val="tx1"/>
                </a:solidFill>
                <a:latin typeface="Comic Sans MS" pitchFamily="66" charset="0"/>
              </a:rPr>
              <a:t>city projects </a:t>
            </a:r>
            <a:r>
              <a:rPr lang="en-PH" sz="1600" b="0" dirty="0">
                <a:solidFill>
                  <a:schemeClr val="tx1"/>
                </a:solidFill>
                <a:latin typeface="Comic Sans MS" pitchFamily="66" charset="0"/>
              </a:rPr>
              <a:t>and programs</a:t>
            </a:r>
          </a:p>
          <a:p>
            <a:pPr marL="225425" indent="-225425" algn="l">
              <a:spcBef>
                <a:spcPct val="50000"/>
              </a:spcBef>
            </a:pPr>
            <a:endParaRPr lang="en-GB" sz="16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724400" y="2438400"/>
            <a:ext cx="350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400">
                <a:solidFill>
                  <a:schemeClr val="accent2"/>
                </a:solidFill>
              </a:rPr>
              <a:t>Social accountability tools</a:t>
            </a:r>
            <a:endParaRPr lang="en-GB" sz="2400">
              <a:solidFill>
                <a:schemeClr val="accent2"/>
              </a:solidFill>
            </a:endParaRP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8610600" y="2819400"/>
            <a:ext cx="533400" cy="3124200"/>
          </a:xfrm>
          <a:prstGeom prst="rect">
            <a:avLst/>
          </a:prstGeom>
          <a:solidFill>
            <a:srgbClr val="4975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GB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 cstate="print"/>
          <a:srcRect l="18770" r="24921"/>
          <a:stretch>
            <a:fillRect/>
          </a:stretch>
        </p:blipFill>
        <p:spPr bwMode="auto">
          <a:xfrm>
            <a:off x="0" y="3813175"/>
            <a:ext cx="2286000" cy="304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9399" name="Picture 2"/>
          <p:cNvPicPr>
            <a:picLocks noChangeAspect="1" noChangeArrowheads="1"/>
          </p:cNvPicPr>
          <p:nvPr/>
        </p:nvPicPr>
        <p:blipFill>
          <a:blip r:embed="rId4" cstate="print"/>
          <a:srcRect b="1563"/>
          <a:stretch>
            <a:fillRect/>
          </a:stretch>
        </p:blipFill>
        <p:spPr bwMode="auto">
          <a:xfrm>
            <a:off x="1676400" y="2209800"/>
            <a:ext cx="2286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114800" y="3165664"/>
            <a:ext cx="4495800" cy="20159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5425" indent="-225425" algn="l">
              <a:spcBef>
                <a:spcPct val="50000"/>
              </a:spcBef>
            </a:pPr>
            <a:r>
              <a:rPr lang="en-PH" sz="1800" dirty="0">
                <a:solidFill>
                  <a:schemeClr val="tx2"/>
                </a:solidFill>
                <a:latin typeface="Comic Sans MS" pitchFamily="66" charset="0"/>
              </a:rPr>
              <a:t>Budget monitoring:</a:t>
            </a:r>
          </a:p>
          <a:p>
            <a:pPr marL="225425" indent="-225425" algn="l">
              <a:spcBef>
                <a:spcPct val="50000"/>
              </a:spcBef>
            </a:pPr>
            <a:r>
              <a:rPr lang="en-PH" sz="1800" dirty="0">
                <a:solidFill>
                  <a:srgbClr val="E62D08"/>
                </a:solidFill>
                <a:latin typeface="Comic Sans MS" pitchFamily="66" charset="0"/>
              </a:rPr>
              <a:t>NGO Forum in Cambodia</a:t>
            </a:r>
          </a:p>
          <a:p>
            <a:pPr marL="225425" indent="-225425" algn="l">
              <a:spcBef>
                <a:spcPct val="50000"/>
              </a:spcBef>
              <a:buFontTx/>
              <a:buChar char="•"/>
            </a:pPr>
            <a:r>
              <a:rPr lang="en-PH" sz="1600" b="0" dirty="0">
                <a:solidFill>
                  <a:schemeClr val="tx1"/>
                </a:solidFill>
                <a:latin typeface="Comic Sans MS" pitchFamily="66" charset="0"/>
              </a:rPr>
              <a:t>Performed monitoring and analysis of the national budget from 2004 to 2006</a:t>
            </a:r>
          </a:p>
          <a:p>
            <a:pPr marL="225425" indent="-225425" algn="l">
              <a:spcBef>
                <a:spcPct val="50000"/>
              </a:spcBef>
              <a:buFontTx/>
              <a:buChar char="•"/>
            </a:pPr>
            <a:r>
              <a:rPr lang="en-PH" sz="1600" b="0" dirty="0">
                <a:solidFill>
                  <a:schemeClr val="tx1"/>
                </a:solidFill>
                <a:latin typeface="Comic Sans MS" pitchFamily="66" charset="0"/>
              </a:rPr>
              <a:t>Key findings: </a:t>
            </a:r>
            <a:r>
              <a:rPr lang="en-PH" sz="1600" b="0" dirty="0" smtClean="0">
                <a:solidFill>
                  <a:schemeClr val="tx1"/>
                </a:solidFill>
                <a:latin typeface="Comic Sans MS" pitchFamily="66" charset="0"/>
              </a:rPr>
              <a:t>Share of budget items for “pro-poor” programs have decreased</a:t>
            </a:r>
            <a:endParaRPr lang="en-PH" sz="16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2819400"/>
            <a:ext cx="1219200" cy="3124200"/>
          </a:xfrm>
          <a:prstGeom prst="rect">
            <a:avLst/>
          </a:prstGeom>
          <a:solidFill>
            <a:srgbClr val="4975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GB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447800" y="2438400"/>
            <a:ext cx="350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400">
                <a:solidFill>
                  <a:schemeClr val="accent2"/>
                </a:solidFill>
              </a:rPr>
              <a:t>Social accountability tools</a:t>
            </a:r>
            <a:endParaRPr lang="en-GB" sz="2400">
              <a:solidFill>
                <a:schemeClr val="accent2"/>
              </a:solidFill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114800" y="3604498"/>
            <a:ext cx="4724400" cy="23391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5425" indent="-225425" algn="l">
              <a:spcBef>
                <a:spcPct val="50000"/>
              </a:spcBef>
            </a:pPr>
            <a:r>
              <a:rPr lang="en-PH" sz="1800" dirty="0">
                <a:solidFill>
                  <a:schemeClr val="tx2"/>
                </a:solidFill>
                <a:latin typeface="Comic Sans MS" pitchFamily="66" charset="0"/>
              </a:rPr>
              <a:t>Participatory expenditure tracking:</a:t>
            </a:r>
          </a:p>
          <a:p>
            <a:pPr marL="225425" indent="-225425" algn="l">
              <a:spcBef>
                <a:spcPct val="50000"/>
              </a:spcBef>
            </a:pPr>
            <a:endParaRPr lang="en-PH" sz="1800" dirty="0" smtClean="0">
              <a:solidFill>
                <a:srgbClr val="E62D08"/>
              </a:solidFill>
              <a:latin typeface="Comic Sans MS" pitchFamily="66" charset="0"/>
            </a:endParaRPr>
          </a:p>
          <a:p>
            <a:pPr marL="225425" indent="-225425" algn="l">
              <a:spcBef>
                <a:spcPct val="50000"/>
              </a:spcBef>
            </a:pPr>
            <a:r>
              <a:rPr lang="en-PH" sz="1800" dirty="0" smtClean="0">
                <a:solidFill>
                  <a:srgbClr val="E62D08"/>
                </a:solidFill>
                <a:latin typeface="Comic Sans MS" pitchFamily="66" charset="0"/>
              </a:rPr>
              <a:t>Concerned </a:t>
            </a:r>
            <a:r>
              <a:rPr lang="en-PH" sz="1800" dirty="0">
                <a:solidFill>
                  <a:srgbClr val="E62D08"/>
                </a:solidFill>
                <a:latin typeface="Comic Sans MS" pitchFamily="66" charset="0"/>
              </a:rPr>
              <a:t>Citizens of </a:t>
            </a:r>
            <a:r>
              <a:rPr lang="en-PH" sz="1800" dirty="0" err="1">
                <a:solidFill>
                  <a:srgbClr val="E62D08"/>
                </a:solidFill>
                <a:latin typeface="Comic Sans MS" pitchFamily="66" charset="0"/>
              </a:rPr>
              <a:t>Abra</a:t>
            </a:r>
            <a:r>
              <a:rPr lang="en-PH" sz="1800" dirty="0">
                <a:solidFill>
                  <a:srgbClr val="E62D08"/>
                </a:solidFill>
                <a:latin typeface="Comic Sans MS" pitchFamily="66" charset="0"/>
              </a:rPr>
              <a:t> for Good Governance (CCAGG)</a:t>
            </a:r>
          </a:p>
          <a:p>
            <a:pPr marL="225425" indent="-225425" algn="l">
              <a:spcBef>
                <a:spcPct val="50000"/>
              </a:spcBef>
              <a:buFontTx/>
              <a:buChar char="•"/>
            </a:pPr>
            <a:r>
              <a:rPr lang="en-PH" sz="1600" b="0" dirty="0" smtClean="0">
                <a:solidFill>
                  <a:schemeClr val="tx1"/>
                </a:solidFill>
                <a:latin typeface="Comic Sans MS" pitchFamily="66" charset="0"/>
              </a:rPr>
              <a:t>CCAGG works out a plan with the concerned government agency to monitor spending on and implementation of infrastructure project</a:t>
            </a:r>
          </a:p>
        </p:txBody>
      </p:sp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43400"/>
            <a:ext cx="3048000" cy="2343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48000"/>
            <a:ext cx="3048000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8610600" y="2819400"/>
            <a:ext cx="533400" cy="3124200"/>
          </a:xfrm>
          <a:prstGeom prst="rect">
            <a:avLst/>
          </a:prstGeom>
          <a:solidFill>
            <a:srgbClr val="4975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GB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895600" y="3604498"/>
            <a:ext cx="5715000" cy="23391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5425" indent="-225425" algn="l">
              <a:spcBef>
                <a:spcPct val="50000"/>
              </a:spcBef>
            </a:pPr>
            <a:r>
              <a:rPr lang="en-PH" sz="1800" dirty="0">
                <a:solidFill>
                  <a:schemeClr val="tx2"/>
                </a:solidFill>
                <a:latin typeface="Comic Sans MS" pitchFamily="66" charset="0"/>
              </a:rPr>
              <a:t>Participatory performance monitoring:</a:t>
            </a:r>
          </a:p>
          <a:p>
            <a:pPr marL="225425" indent="-225425" algn="l">
              <a:spcBef>
                <a:spcPct val="50000"/>
              </a:spcBef>
            </a:pPr>
            <a:endParaRPr lang="en-PH" sz="1800" dirty="0" smtClean="0">
              <a:solidFill>
                <a:srgbClr val="E62D08"/>
              </a:solidFill>
              <a:latin typeface="Comic Sans MS" pitchFamily="66" charset="0"/>
            </a:endParaRPr>
          </a:p>
          <a:p>
            <a:pPr marL="225425" indent="-225425" algn="l">
              <a:spcBef>
                <a:spcPct val="50000"/>
              </a:spcBef>
            </a:pPr>
            <a:r>
              <a:rPr lang="en-PH" sz="1800" dirty="0" smtClean="0">
                <a:solidFill>
                  <a:srgbClr val="E62D08"/>
                </a:solidFill>
                <a:latin typeface="Comic Sans MS" pitchFamily="66" charset="0"/>
              </a:rPr>
              <a:t>Citizen </a:t>
            </a:r>
            <a:r>
              <a:rPr lang="en-PH" sz="1800" dirty="0">
                <a:solidFill>
                  <a:srgbClr val="E62D08"/>
                </a:solidFill>
                <a:latin typeface="Comic Sans MS" pitchFamily="66" charset="0"/>
              </a:rPr>
              <a:t>report card - Bandung Institute of Governance Studies (BIGS), Indonesia</a:t>
            </a:r>
          </a:p>
          <a:p>
            <a:pPr marL="225425" indent="-225425" algn="l">
              <a:spcBef>
                <a:spcPct val="50000"/>
              </a:spcBef>
              <a:buFontTx/>
              <a:buChar char="•"/>
            </a:pPr>
            <a:r>
              <a:rPr lang="en-PH" sz="1600" b="0" dirty="0">
                <a:solidFill>
                  <a:schemeClr val="tx1"/>
                </a:solidFill>
                <a:latin typeface="Comic Sans MS" pitchFamily="66" charset="0"/>
              </a:rPr>
              <a:t>Conducted surveys, seminars, focused group discussions with urban poor to measure effectiveness and gender-responsiveness of government’s housing policy</a:t>
            </a:r>
            <a:r>
              <a:rPr lang="en-PH" sz="1600" b="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n-PH" sz="16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609600" y="2438400"/>
            <a:ext cx="350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400">
                <a:solidFill>
                  <a:schemeClr val="accent2"/>
                </a:solidFill>
              </a:rPr>
              <a:t>Social accountability tools</a:t>
            </a:r>
            <a:endParaRPr lang="en-GB" sz="2400">
              <a:solidFill>
                <a:schemeClr val="accent2"/>
              </a:solidFill>
            </a:endParaRPr>
          </a:p>
        </p:txBody>
      </p:sp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3" cstate="print"/>
          <a:srcRect r="5556"/>
          <a:stretch>
            <a:fillRect/>
          </a:stretch>
        </p:blipFill>
        <p:spPr bwMode="auto">
          <a:xfrm>
            <a:off x="0" y="3048000"/>
            <a:ext cx="2590800" cy="365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8600" y="2286000"/>
            <a:ext cx="6629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PH" sz="2000">
                <a:solidFill>
                  <a:schemeClr val="bg2"/>
                </a:solidFill>
                <a:latin typeface="Comic Sans MS" pitchFamily="66" charset="0"/>
              </a:rPr>
              <a:t>For constructive engagement and effective citizen monitoring under social accountability to happen …</a:t>
            </a:r>
            <a:r>
              <a:rPr lang="en-PH" sz="2400">
                <a:solidFill>
                  <a:schemeClr val="bg2"/>
                </a:solidFill>
                <a:latin typeface="Comic Sans MS" pitchFamily="66" charset="0"/>
              </a:rPr>
              <a:t> </a:t>
            </a:r>
            <a:endParaRPr lang="en-GB" sz="240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 cstate="print"/>
          <a:srcRect l="46933" r="3311"/>
          <a:stretch>
            <a:fillRect/>
          </a:stretch>
        </p:blipFill>
        <p:spPr bwMode="auto">
          <a:xfrm>
            <a:off x="6553200" y="3200400"/>
            <a:ext cx="2286000" cy="323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1295400" y="3276600"/>
            <a:ext cx="4267200" cy="838200"/>
          </a:xfrm>
          <a:prstGeom prst="wedgeRoundRectCallout">
            <a:avLst>
              <a:gd name="adj1" fmla="val 83111"/>
              <a:gd name="adj2" fmla="val 50569"/>
              <a:gd name="adj3" fmla="val 16667"/>
            </a:avLst>
          </a:prstGeom>
          <a:solidFill>
            <a:srgbClr val="FFFFCC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PH" sz="2400">
                <a:solidFill>
                  <a:schemeClr val="tx1"/>
                </a:solidFill>
              </a:rPr>
              <a:t>We need to have the 4 pillars of an enabling environment: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0" y="4343400"/>
            <a:ext cx="4876800" cy="4572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PH" sz="1800">
                <a:solidFill>
                  <a:srgbClr val="008000"/>
                </a:solidFill>
              </a:rPr>
              <a:t>Government openness</a:t>
            </a:r>
            <a:endParaRPr lang="en-GB" sz="1800">
              <a:solidFill>
                <a:srgbClr val="008000"/>
              </a:solidFill>
            </a:endParaRP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0" y="4876800"/>
            <a:ext cx="4876800" cy="4572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PH" sz="1800">
                <a:solidFill>
                  <a:srgbClr val="008000"/>
                </a:solidFill>
              </a:rPr>
              <a:t>Organized and capable citizens</a:t>
            </a:r>
            <a:endParaRPr lang="en-GB" sz="1800">
              <a:solidFill>
                <a:srgbClr val="008000"/>
              </a:solidFill>
            </a:endParaRPr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>
            <a:off x="0" y="5410200"/>
            <a:ext cx="4876800" cy="4572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PH" sz="1800">
                <a:solidFill>
                  <a:srgbClr val="008000"/>
                </a:solidFill>
              </a:rPr>
              <a:t>Access to information</a:t>
            </a:r>
            <a:endParaRPr lang="en-GB" sz="1800">
              <a:solidFill>
                <a:srgbClr val="008000"/>
              </a:solidFill>
            </a:endParaRPr>
          </a:p>
        </p:txBody>
      </p:sp>
      <p:sp>
        <p:nvSpPr>
          <p:cNvPr id="55309" name="AutoShape 13"/>
          <p:cNvSpPr>
            <a:spLocks noChangeArrowheads="1"/>
          </p:cNvSpPr>
          <p:nvPr/>
        </p:nvSpPr>
        <p:spPr bwMode="auto">
          <a:xfrm>
            <a:off x="0" y="5943600"/>
            <a:ext cx="4876800" cy="4572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PH" sz="1800">
                <a:solidFill>
                  <a:srgbClr val="008000"/>
                </a:solidFill>
              </a:rPr>
              <a:t>Cultural appropriateness</a:t>
            </a:r>
            <a:endParaRPr lang="en-GB" sz="18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animBg="1"/>
      <p:bldP spid="55306" grpId="0" animBg="1"/>
      <p:bldP spid="55307" grpId="0" animBg="1"/>
      <p:bldP spid="55308" grpId="0" animBg="1"/>
      <p:bldP spid="5530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457200" y="4495800"/>
            <a:ext cx="822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PH" sz="2400">
                <a:solidFill>
                  <a:srgbClr val="990000"/>
                </a:solidFill>
              </a:rPr>
              <a:t>Workshop 2:</a:t>
            </a:r>
            <a:r>
              <a:rPr lang="en-PH" sz="2000">
                <a:solidFill>
                  <a:schemeClr val="tx1"/>
                </a:solidFill>
              </a:rPr>
              <a:t>  What we have now?  What we can improve?</a:t>
            </a:r>
            <a:endParaRPr lang="en-GB" sz="24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8" name="Group 28"/>
          <p:cNvGraphicFramePr>
            <a:graphicFrameLocks noGrp="1"/>
          </p:cNvGraphicFramePr>
          <p:nvPr>
            <p:ph/>
          </p:nvPr>
        </p:nvGraphicFramePr>
        <p:xfrm>
          <a:off x="457200" y="3124200"/>
          <a:ext cx="8229600" cy="233934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What do we have now in our barangay in terms of constructive engagement or social accountability?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What can we do to improve what we are doing and enhance constructive engagement and citizen monitoring?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What do we want to achieve in our barangays within the next 6 months? (Goal-setting)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14600"/>
            <a:ext cx="7138988" cy="3856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914400" y="3124200"/>
            <a:ext cx="6400800" cy="9144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228600" anchor="ctr"/>
          <a:lstStyle/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en-PH" sz="2000" dirty="0"/>
              <a:t>To describe our idea or vision of good governance and relate it to our work in the barangay;</a:t>
            </a:r>
          </a:p>
          <a:p>
            <a:pPr marL="342900" indent="-342900"/>
            <a:endParaRPr lang="en-GB" sz="2000" dirty="0"/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914400" y="4191000"/>
            <a:ext cx="6400800" cy="9144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228600" anchor="ctr"/>
          <a:lstStyle/>
          <a:p>
            <a:pPr marL="342900" indent="-342900" algn="l">
              <a:spcBef>
                <a:spcPct val="50000"/>
              </a:spcBef>
            </a:pPr>
            <a:r>
              <a:rPr lang="en-PH" sz="2000" dirty="0"/>
              <a:t>2.	To explain how social accountability contributes to achieving good barangay governance;</a:t>
            </a:r>
          </a:p>
          <a:p>
            <a:pPr marL="342900" indent="-342900"/>
            <a:endParaRPr lang="en-GB" sz="2000" dirty="0"/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914400" y="5257800"/>
            <a:ext cx="6400800" cy="12192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1440" anchor="ctr"/>
          <a:lstStyle/>
          <a:p>
            <a:pPr marL="342900" indent="-342900" algn="l"/>
            <a:r>
              <a:rPr lang="en-PH" sz="2000" dirty="0"/>
              <a:t>3.	To translate lessons into plans or actions to improve the enabling environment and mechanisms for social accountability in the barangay.</a:t>
            </a:r>
            <a:endParaRPr lang="en-GB" sz="2000" dirty="0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838200" y="2362200"/>
            <a:ext cx="3505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PH" sz="2000">
                <a:solidFill>
                  <a:schemeClr val="tx1"/>
                </a:solidFill>
              </a:rPr>
              <a:t>Suggested learning objectives:</a:t>
            </a:r>
            <a:endParaRPr lang="en-GB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667000" y="3581400"/>
            <a:ext cx="3733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400">
                <a:solidFill>
                  <a:schemeClr val="tx1"/>
                </a:solidFill>
              </a:rPr>
              <a:t>salamat po</a:t>
            </a:r>
            <a:endParaRPr lang="en-GB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2819400"/>
            <a:ext cx="1219200" cy="3124200"/>
          </a:xfrm>
          <a:prstGeom prst="rect">
            <a:avLst/>
          </a:prstGeom>
          <a:solidFill>
            <a:srgbClr val="4975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GB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57200" y="2286000"/>
            <a:ext cx="8458200" cy="365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PH" sz="2400" dirty="0">
                <a:solidFill>
                  <a:srgbClr val="008000"/>
                </a:solidFill>
              </a:rPr>
              <a:t>Suggested process:</a:t>
            </a:r>
          </a:p>
          <a:p>
            <a:pPr algn="l">
              <a:spcBef>
                <a:spcPct val="50000"/>
              </a:spcBef>
            </a:pPr>
            <a:r>
              <a:rPr lang="en-PH" sz="2000" dirty="0">
                <a:solidFill>
                  <a:schemeClr val="tx1"/>
                </a:solidFill>
              </a:rPr>
              <a:t>10.00 – 10.30	Introductions and preliminaries</a:t>
            </a:r>
          </a:p>
          <a:p>
            <a:pPr algn="l">
              <a:spcBef>
                <a:spcPct val="50000"/>
              </a:spcBef>
            </a:pPr>
            <a:r>
              <a:rPr lang="en-PH" sz="2000" dirty="0">
                <a:solidFill>
                  <a:srgbClr val="990000"/>
                </a:solidFill>
              </a:rPr>
              <a:t>10.30 – 11.30	Workshop 1: Our idea of good governance</a:t>
            </a:r>
          </a:p>
          <a:p>
            <a:pPr algn="l">
              <a:spcBef>
                <a:spcPct val="50000"/>
              </a:spcBef>
            </a:pPr>
            <a:r>
              <a:rPr lang="en-PH" sz="2000" dirty="0">
                <a:solidFill>
                  <a:schemeClr val="tx1"/>
                </a:solidFill>
              </a:rPr>
              <a:t>11.30 – 12.00	Social accountability for good barangay governance</a:t>
            </a:r>
          </a:p>
          <a:p>
            <a:pPr algn="l">
              <a:spcBef>
                <a:spcPct val="50000"/>
              </a:spcBef>
            </a:pPr>
            <a:r>
              <a:rPr lang="en-PH" sz="2000" dirty="0">
                <a:solidFill>
                  <a:schemeClr val="tx1"/>
                </a:solidFill>
              </a:rPr>
              <a:t>12.00 – 13.00	LUNCH BREAK</a:t>
            </a:r>
          </a:p>
          <a:p>
            <a:pPr algn="l">
              <a:spcBef>
                <a:spcPct val="50000"/>
              </a:spcBef>
            </a:pPr>
            <a:r>
              <a:rPr lang="en-PH" sz="2000" dirty="0">
                <a:solidFill>
                  <a:schemeClr val="tx1"/>
                </a:solidFill>
              </a:rPr>
              <a:t>13.00 – 13.30	Reflection/Plenary discussion</a:t>
            </a:r>
          </a:p>
          <a:p>
            <a:pPr algn="l">
              <a:spcBef>
                <a:spcPct val="50000"/>
              </a:spcBef>
            </a:pPr>
            <a:r>
              <a:rPr lang="en-PH" sz="2000" dirty="0">
                <a:solidFill>
                  <a:srgbClr val="990000"/>
                </a:solidFill>
              </a:rPr>
              <a:t>13.30 – 14.30	Workshop 2: What we have now?/What we can improve?</a:t>
            </a:r>
          </a:p>
          <a:p>
            <a:pPr algn="l">
              <a:spcBef>
                <a:spcPct val="50000"/>
              </a:spcBef>
            </a:pPr>
            <a:r>
              <a:rPr lang="en-PH" sz="2000" dirty="0">
                <a:solidFill>
                  <a:schemeClr val="tx1"/>
                </a:solidFill>
              </a:rPr>
              <a:t>14.30 – 15.00	Sharing of action points, synthesis and closing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57200" y="4495800"/>
            <a:ext cx="822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PH" sz="2400">
                <a:solidFill>
                  <a:srgbClr val="990000"/>
                </a:solidFill>
              </a:rPr>
              <a:t>Workshop 1:</a:t>
            </a:r>
            <a:r>
              <a:rPr lang="en-PH" sz="2000">
                <a:solidFill>
                  <a:schemeClr val="tx1"/>
                </a:solidFill>
              </a:rPr>
              <a:t>  Describing our idea or vision of </a:t>
            </a:r>
            <a:r>
              <a:rPr lang="en-PH" sz="2400">
                <a:solidFill>
                  <a:srgbClr val="006600"/>
                </a:solidFill>
              </a:rPr>
              <a:t>good governance</a:t>
            </a:r>
            <a:endParaRPr lang="en-GB" sz="24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286000"/>
            <a:ext cx="7696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PH" sz="2400" dirty="0" smtClean="0">
                <a:solidFill>
                  <a:schemeClr val="bg2">
                    <a:lumMod val="50000"/>
                  </a:schemeClr>
                </a:solidFill>
              </a:rPr>
              <a:t>What to you is </a:t>
            </a:r>
            <a:r>
              <a:rPr lang="en-PH" sz="2400" dirty="0" smtClean="0">
                <a:solidFill>
                  <a:srgbClr val="C00000"/>
                </a:solidFill>
              </a:rPr>
              <a:t>good governance </a:t>
            </a:r>
            <a:r>
              <a:rPr lang="en-PH" sz="2400" dirty="0" smtClean="0">
                <a:solidFill>
                  <a:schemeClr val="bg2">
                    <a:lumMod val="50000"/>
                  </a:schemeClr>
                </a:solidFill>
              </a:rPr>
              <a:t>in the barangay?</a:t>
            </a:r>
          </a:p>
          <a:p>
            <a:pPr algn="l"/>
            <a:endParaRPr lang="en-PH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31775" indent="-231775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bg2">
                    <a:lumMod val="50000"/>
                  </a:schemeClr>
                </a:solidFill>
              </a:rPr>
              <a:t>Write </a:t>
            </a:r>
            <a:r>
              <a:rPr lang="en-US" sz="2000" b="0" dirty="0" smtClean="0">
                <a:solidFill>
                  <a:schemeClr val="bg2">
                    <a:lumMod val="50000"/>
                  </a:schemeClr>
                </a:solidFill>
              </a:rPr>
              <a:t>your answer on an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idea card. </a:t>
            </a:r>
            <a:r>
              <a:rPr lang="en-US" sz="2000" b="0" dirty="0" smtClean="0">
                <a:solidFill>
                  <a:schemeClr val="bg2">
                    <a:lumMod val="50000"/>
                  </a:schemeClr>
                </a:solidFill>
              </a:rPr>
              <a:t>Maximum of 3 lines per card. Write in large, bold letters. Then tape your idea card on your chest.</a:t>
            </a:r>
          </a:p>
          <a:p>
            <a:pPr marL="231775" indent="-231775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bg2">
                    <a:lumMod val="50000"/>
                  </a:schemeClr>
                </a:solidFill>
              </a:rPr>
              <a:t>Stand up,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go around the room</a:t>
            </a:r>
            <a:r>
              <a:rPr lang="en-US" sz="2000" b="0" dirty="0" smtClean="0">
                <a:solidFill>
                  <a:schemeClr val="bg2">
                    <a:lumMod val="50000"/>
                  </a:schemeClr>
                </a:solidFill>
              </a:rPr>
              <a:t>, and read each other’s idea card.</a:t>
            </a:r>
          </a:p>
          <a:p>
            <a:pPr marL="231775" indent="-231775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bg2">
                    <a:lumMod val="50000"/>
                  </a:schemeClr>
                </a:solidFill>
              </a:rPr>
              <a:t>If you see an idea card(s) that you think is similar to what you have, group together. Choose a “champion” in your group. Look for a place where you can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converse and deepen your insights</a:t>
            </a:r>
            <a:r>
              <a:rPr lang="en-US" sz="2000" b="0" dirty="0" smtClean="0">
                <a:solidFill>
                  <a:schemeClr val="bg2">
                    <a:lumMod val="50000"/>
                  </a:schemeClr>
                </a:solidFill>
              </a:rPr>
              <a:t>. Be sure everybody in the group participates.</a:t>
            </a:r>
          </a:p>
          <a:p>
            <a:pPr marL="231775" indent="-231775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bg2">
                    <a:lumMod val="50000"/>
                  </a:schemeClr>
                </a:solidFill>
              </a:rPr>
              <a:t>Write on an easel sheet the highlights of your conversation. Then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report to the big group</a:t>
            </a:r>
            <a:r>
              <a:rPr lang="en-US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en-PH" sz="24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en-PH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34290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PH" sz="2400" dirty="0">
                <a:solidFill>
                  <a:schemeClr val="accent2"/>
                </a:solidFill>
              </a:rPr>
              <a:t>The United Nations defines 8 characteristics of good governance: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352800"/>
            <a:ext cx="3724275" cy="2181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81400"/>
            <a:ext cx="3838575" cy="288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886200" y="2667000"/>
            <a:ext cx="320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400">
                <a:solidFill>
                  <a:srgbClr val="CC3300"/>
                </a:solidFill>
                <a:latin typeface="Arial" charset="0"/>
              </a:rPr>
              <a:t>Transparency</a:t>
            </a:r>
            <a:endParaRPr lang="en-GB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419600" y="3657600"/>
            <a:ext cx="4572000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5425" indent="-225425" algn="l">
              <a:spcBef>
                <a:spcPct val="50000"/>
              </a:spcBef>
              <a:buFontTx/>
              <a:buChar char="•"/>
            </a:pPr>
            <a:r>
              <a:rPr lang="en-PH" sz="1800">
                <a:solidFill>
                  <a:srgbClr val="008000"/>
                </a:solidFill>
              </a:rPr>
              <a:t>Decision-making and enforcement follow set rules and regulations</a:t>
            </a:r>
          </a:p>
          <a:p>
            <a:pPr marL="225425" indent="-225425" algn="l">
              <a:spcBef>
                <a:spcPct val="50000"/>
              </a:spcBef>
              <a:buFontTx/>
              <a:buChar char="•"/>
            </a:pPr>
            <a:r>
              <a:rPr lang="en-PH" sz="1800">
                <a:solidFill>
                  <a:srgbClr val="008000"/>
                </a:solidFill>
              </a:rPr>
              <a:t>Information is freely available for those who will be affected by decisions</a:t>
            </a:r>
          </a:p>
          <a:p>
            <a:pPr marL="225425" indent="-225425" algn="l">
              <a:spcBef>
                <a:spcPct val="50000"/>
              </a:spcBef>
              <a:buFontTx/>
              <a:buChar char="•"/>
            </a:pPr>
            <a:r>
              <a:rPr lang="en-PH" sz="1800">
                <a:solidFill>
                  <a:srgbClr val="008000"/>
                </a:solidFill>
              </a:rPr>
              <a:t>Information is adequate, relevant, easily understandable</a:t>
            </a:r>
            <a:endParaRPr lang="en-GB" sz="1800">
              <a:solidFill>
                <a:srgbClr val="008000"/>
              </a:solidFill>
            </a:endParaRPr>
          </a:p>
        </p:txBody>
      </p:sp>
      <p:sp>
        <p:nvSpPr>
          <p:cNvPr id="45069" name="WordArt 13"/>
          <p:cNvSpPr>
            <a:spLocks noChangeArrowheads="1" noChangeShapeType="1" noTextEdit="1"/>
          </p:cNvSpPr>
          <p:nvPr/>
        </p:nvSpPr>
        <p:spPr bwMode="auto">
          <a:xfrm rot="5400000">
            <a:off x="609600" y="2514600"/>
            <a:ext cx="762000" cy="762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P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  <p:bldP spid="45065" grpId="1"/>
      <p:bldP spid="45066" grpId="0" build="allAtOnce"/>
      <p:bldP spid="450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 rot="5400000">
            <a:off x="609600" y="2514600"/>
            <a:ext cx="762000" cy="762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P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T</a:t>
            </a:r>
          </a:p>
        </p:txBody>
      </p:sp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 rot="5400000">
            <a:off x="609600" y="4191000"/>
            <a:ext cx="762000" cy="762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P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A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810000" cy="268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752600" y="4343400"/>
            <a:ext cx="320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400">
                <a:solidFill>
                  <a:srgbClr val="CC3300"/>
                </a:solidFill>
                <a:latin typeface="Arial" charset="0"/>
              </a:rPr>
              <a:t>Accountability</a:t>
            </a:r>
            <a:endParaRPr lang="en-GB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733800" y="5029200"/>
            <a:ext cx="5181600" cy="1328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5425" indent="-225425" algn="l">
              <a:spcBef>
                <a:spcPct val="50000"/>
              </a:spcBef>
              <a:buFontTx/>
              <a:buChar char="•"/>
            </a:pPr>
            <a:r>
              <a:rPr lang="en-PH" sz="1800">
                <a:solidFill>
                  <a:srgbClr val="008000"/>
                </a:solidFill>
              </a:rPr>
              <a:t>Those in power should be answerable to those who will be affected by their decisions or actions</a:t>
            </a:r>
          </a:p>
          <a:p>
            <a:pPr marL="225425" indent="-225425" algn="l">
              <a:spcBef>
                <a:spcPct val="50000"/>
              </a:spcBef>
              <a:buFontTx/>
              <a:buChar char="•"/>
            </a:pPr>
            <a:r>
              <a:rPr lang="en-PH" sz="1800">
                <a:solidFill>
                  <a:srgbClr val="008000"/>
                </a:solidFill>
              </a:rPr>
              <a:t>They should also be responsive to the needs of citizens from whom their power is derived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7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1" grpId="0"/>
      <p:bldP spid="47111" grpId="1"/>
      <p:bldP spid="47112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992</Words>
  <Application>Microsoft Office PowerPoint</Application>
  <PresentationFormat>On-screen Show (4:3)</PresentationFormat>
  <Paragraphs>142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Imagery Designs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</dc:creator>
  <cp:lastModifiedBy>User</cp:lastModifiedBy>
  <cp:revision>98</cp:revision>
  <dcterms:created xsi:type="dcterms:W3CDTF">2010-02-10T19:41:16Z</dcterms:created>
  <dcterms:modified xsi:type="dcterms:W3CDTF">2010-08-24T04:28:51Z</dcterms:modified>
</cp:coreProperties>
</file>